
<file path=[Content_Types].xml><?xml version="1.0" encoding="utf-8"?>
<Types xmlns="http://schemas.openxmlformats.org/package/2006/content-types">
  <Default ContentType="image/png" Extension="png"/>
  <Default ContentType="image/jpeg" Extension="jpeg"/>
  <Default ContentType="application/vnd.openxmlformats-package.relationships+xml" Extension="rels"/>
  <Default ContentType="application/xml" Extension="xml"/>
  <Default ContentType="image/jpeg" Extension="jpg"/>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Master+xml" PartName="/ppt/slideMasters/slideMaster2.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3.xml"/>
  <Override ContentType="application/vnd.openxmlformats-officedocument.presentationml.slideLayout+xml" PartName="/ppt/slideLayouts/slideLayout14.xml"/>
  <Override ContentType="application/vnd.openxmlformats-officedocument.presentationml.slideLayout+xml" PartName="/ppt/slideLayouts/slideLayout15.xml"/>
  <Override ContentType="application/vnd.openxmlformats-officedocument.presentationml.slideLayout+xml" PartName="/ppt/slideLayouts/slideLayout16.xml"/>
  <Override ContentType="application/vnd.openxmlformats-officedocument.presentationml.slideLayout+xml" PartName="/ppt/slideLayouts/slideLayout17.xml"/>
  <Override ContentType="application/vnd.openxmlformats-officedocument.presentationml.slideLayout+xml" PartName="/ppt/slideLayouts/slideLayout18.xml"/>
  <Override ContentType="application/vnd.openxmlformats-officedocument.presentationml.slideLayout+xml" PartName="/ppt/slideLayouts/slideLayout19.xml"/>
  <Override ContentType="application/vnd.openxmlformats-officedocument.presentationml.slideLayout+xml" PartName="/ppt/slideLayouts/slideLayout20.xml"/>
  <Override ContentType="application/vnd.openxmlformats-officedocument.presentationml.slideLayout+xml" PartName="/ppt/slideLayouts/slideLayout21.xml"/>
  <Override ContentType="application/vnd.openxmlformats-officedocument.presentationml.slideLayout+xml" PartName="/ppt/slideLayouts/slideLayout22.xml"/>
  <Override ContentType="application/vnd.openxmlformats-officedocument.presentationml.slideLayout+xml" PartName="/ppt/slideLayouts/slideLayout23.xml"/>
  <Override ContentType="application/vnd.openxmlformats-officedocument.theme+xml" PartName="/ppt/theme/theme2.xml"/>
  <Override ContentType="application/vnd.openxmlformats-officedocument.theme+xml" PartName="/ppt/theme/theme3.xml"/>
  <Override ContentType="application/vnd.openxmlformats-officedocument.presentationml.notesSlide+xml" PartName="/ppt/notesSlides/notesSlide1.xml"/>
  <Override ContentType="image/jpg" PartName="/ppt/media/image10.jpg"/>
  <Override ContentType="image/jpg" PartName="/ppt/media/image11.jpg"/>
  <Override ContentType="application/vnd.openxmlformats-officedocument.drawingml.diagramData+xml" PartName="/ppt/diagrams/data1.xml"/>
  <Override ContentType="application/vnd.openxmlformats-officedocument.drawingml.diagramLayout+xml" PartName="/ppt/diagrams/layout1.xml"/>
  <Override ContentType="application/vnd.openxmlformats-officedocument.drawingml.diagramStyle+xml" PartName="/ppt/diagrams/quickStyle1.xml"/>
  <Override ContentType="application/vnd.openxmlformats-officedocument.drawingml.diagramColors+xml" PartName="/ppt/diagrams/colors1.xml"/>
  <Override ContentType="application/vnd.ms-office.drawingml.diagramDrawing+xml" PartName="/ppt/diagrams/drawing1.xml"/>
  <Override ContentType="application/vnd.openxmlformats-officedocument.drawingml.diagramData+xml" PartName="/ppt/diagrams/data2.xml"/>
  <Override ContentType="application/vnd.openxmlformats-officedocument.drawingml.diagramLayout+xml" PartName="/ppt/diagrams/layout2.xml"/>
  <Override ContentType="application/vnd.openxmlformats-officedocument.drawingml.diagramStyle+xml" PartName="/ppt/diagrams/quickStyle2.xml"/>
  <Override ContentType="application/vnd.openxmlformats-officedocument.drawingml.diagramColors+xml" PartName="/ppt/diagrams/colors2.xml"/>
  <Override ContentType="application/vnd.ms-office.drawingml.diagramDrawing+xml" PartName="/ppt/diagrams/drawing2.xml"/>
  <Override ContentType="application/vnd.openxmlformats-officedocument.drawingml.diagramData+xml" PartName="/ppt/diagrams/data3.xml"/>
  <Override ContentType="application/vnd.openxmlformats-officedocument.drawingml.diagramLayout+xml" PartName="/ppt/diagrams/layout3.xml"/>
  <Override ContentType="application/vnd.openxmlformats-officedocument.drawingml.diagramStyle+xml" PartName="/ppt/diagrams/quickStyle3.xml"/>
  <Override ContentType="application/vnd.openxmlformats-officedocument.drawingml.diagramColors+xml" PartName="/ppt/diagrams/colors3.xml"/>
  <Override ContentType="application/vnd.ms-office.drawingml.diagramDrawing+xml" PartName="/ppt/diagrams/drawing3.xml"/>
  <Override ContentType="image/jpg" PartName="/ppt/media/image21.jpg"/>
  <Override ContentType="image/jpg" PartName="/ppt/media/image22.jpg"/>
  <Override ContentType="image/jpg" PartName="/ppt/media/image23.jpg"/>
  <Override ContentType="image/jpg" PartName="/ppt/media/image24.jpg"/>
  <Override ContentType="application/vnd.openxmlformats-officedocument.presentationml.notesSlide+xml" PartName="/ppt/notesSlides/notesSlide2.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0"/>
  </p:notesMasterIdLst>
  <p:sldIdLst>
    <p:sldId id="283"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42" autoAdjust="0"/>
    <p:restoredTop sz="94660"/>
  </p:normalViewPr>
  <p:slideViewPr>
    <p:cSldViewPr snapToGrid="0">
      <p:cViewPr varScale="1">
        <p:scale>
          <a:sx n="38" d="100"/>
          <a:sy n="38" d="100"/>
        </p:scale>
        <p:origin x="48" y="7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95539DC-9F85-0842-A447-BE22D43222EF}" type="doc">
      <dgm:prSet loTypeId="urn:microsoft.com/office/officeart/2005/8/layout/process1" loCatId="" qsTypeId="urn:microsoft.com/office/officeart/2005/8/quickstyle/simple1" qsCatId="simple" csTypeId="urn:microsoft.com/office/officeart/2005/8/colors/accent1_2" csCatId="accent1" phldr="1"/>
      <dgm:spPr/>
    </dgm:pt>
    <dgm:pt modelId="{CCAA7D96-EF42-E644-A87E-9F2C6A16091C}">
      <dgm:prSet phldrT="[Text]" custT="1"/>
      <dgm:spPr/>
      <dgm:t>
        <a:bodyPr/>
        <a:lstStyle/>
        <a:p>
          <a:pPr>
            <a:buFont typeface="+mj-lt"/>
            <a:buAutoNum type="arabicPeriod"/>
          </a:pPr>
          <a:r>
            <a:rPr lang="en-US" sz="1400" dirty="0"/>
            <a:t>Raw materials</a:t>
          </a:r>
        </a:p>
      </dgm:t>
    </dgm:pt>
    <dgm:pt modelId="{628B0C22-AC6A-F149-B7BF-A7B5FF8E3D61}" type="parTrans" cxnId="{45153CE4-A38A-1843-B579-5A1C4FEBE51B}">
      <dgm:prSet/>
      <dgm:spPr/>
      <dgm:t>
        <a:bodyPr/>
        <a:lstStyle/>
        <a:p>
          <a:endParaRPr lang="en-US" sz="1100"/>
        </a:p>
      </dgm:t>
    </dgm:pt>
    <dgm:pt modelId="{75217CB2-9050-7A4B-8317-050F2FCD6291}" type="sibTrans" cxnId="{45153CE4-A38A-1843-B579-5A1C4FEBE51B}">
      <dgm:prSet custT="1"/>
      <dgm:spPr/>
      <dgm:t>
        <a:bodyPr/>
        <a:lstStyle/>
        <a:p>
          <a:endParaRPr lang="en-US" sz="1400"/>
        </a:p>
      </dgm:t>
    </dgm:pt>
    <dgm:pt modelId="{74B812BD-CC4D-5142-9585-40500986FD4B}">
      <dgm:prSet phldrT="[Text]" custT="1"/>
      <dgm:spPr/>
      <dgm:t>
        <a:bodyPr/>
        <a:lstStyle/>
        <a:p>
          <a:r>
            <a:rPr lang="en-US" sz="1400" dirty="0"/>
            <a:t>Salting</a:t>
          </a:r>
        </a:p>
      </dgm:t>
    </dgm:pt>
    <dgm:pt modelId="{496CCAD5-6F19-C140-A53F-12C149C8403C}" type="parTrans" cxnId="{8305F017-3570-FA4A-B372-E671E8749995}">
      <dgm:prSet/>
      <dgm:spPr/>
      <dgm:t>
        <a:bodyPr/>
        <a:lstStyle/>
        <a:p>
          <a:endParaRPr lang="en-US" sz="1100"/>
        </a:p>
      </dgm:t>
    </dgm:pt>
    <dgm:pt modelId="{7C87DF8C-0FEB-B241-B138-3995EC670C0E}" type="sibTrans" cxnId="{8305F017-3570-FA4A-B372-E671E8749995}">
      <dgm:prSet custT="1"/>
      <dgm:spPr/>
      <dgm:t>
        <a:bodyPr/>
        <a:lstStyle/>
        <a:p>
          <a:endParaRPr lang="en-US" sz="1400"/>
        </a:p>
      </dgm:t>
    </dgm:pt>
    <dgm:pt modelId="{8AE7106E-9B6D-2F4F-B46F-F05E531C3568}">
      <dgm:prSet phldrT="[Text]" custT="1"/>
      <dgm:spPr/>
      <dgm:t>
        <a:bodyPr/>
        <a:lstStyle/>
        <a:p>
          <a:r>
            <a:rPr lang="en-US" sz="1400"/>
            <a:t>Storage</a:t>
          </a:r>
          <a:endParaRPr lang="en-US" sz="1400" dirty="0"/>
        </a:p>
      </dgm:t>
    </dgm:pt>
    <dgm:pt modelId="{66F1E3B1-0FCF-C24F-841E-2B25940F05D3}" type="parTrans" cxnId="{CCB3E083-B8B2-4F46-B636-8757B1E62C02}">
      <dgm:prSet/>
      <dgm:spPr/>
      <dgm:t>
        <a:bodyPr/>
        <a:lstStyle/>
        <a:p>
          <a:endParaRPr lang="en-US" sz="1100"/>
        </a:p>
      </dgm:t>
    </dgm:pt>
    <dgm:pt modelId="{DE534E4D-D991-A547-B734-99BE31A50341}" type="sibTrans" cxnId="{CCB3E083-B8B2-4F46-B636-8757B1E62C02}">
      <dgm:prSet/>
      <dgm:spPr/>
      <dgm:t>
        <a:bodyPr/>
        <a:lstStyle/>
        <a:p>
          <a:endParaRPr lang="en-US" sz="1100"/>
        </a:p>
      </dgm:t>
    </dgm:pt>
    <dgm:pt modelId="{3C273AE8-6B6A-5742-894E-98B037022792}">
      <dgm:prSet phldrT="[Text]" custT="1"/>
      <dgm:spPr/>
      <dgm:t>
        <a:bodyPr/>
        <a:lstStyle/>
        <a:p>
          <a:r>
            <a:rPr lang="en-US" sz="1400" dirty="0"/>
            <a:t>Desalting</a:t>
          </a:r>
        </a:p>
      </dgm:t>
    </dgm:pt>
    <dgm:pt modelId="{AE25C8A8-8C61-3942-B341-974265B521D2}" type="parTrans" cxnId="{3B899E68-61FF-884A-9875-65BBBE71A95B}">
      <dgm:prSet/>
      <dgm:spPr/>
      <dgm:t>
        <a:bodyPr/>
        <a:lstStyle/>
        <a:p>
          <a:endParaRPr lang="en-US" sz="1100"/>
        </a:p>
      </dgm:t>
    </dgm:pt>
    <dgm:pt modelId="{64C77DDD-2C59-A945-8C4F-AE31259730FE}" type="sibTrans" cxnId="{3B899E68-61FF-884A-9875-65BBBE71A95B}">
      <dgm:prSet custT="1"/>
      <dgm:spPr/>
      <dgm:t>
        <a:bodyPr/>
        <a:lstStyle/>
        <a:p>
          <a:endParaRPr lang="en-US" sz="1400"/>
        </a:p>
      </dgm:t>
    </dgm:pt>
    <dgm:pt modelId="{1D7E9D44-4A2E-7F4C-B9A0-E445AF083093}">
      <dgm:prSet phldrT="[Text]" custT="1"/>
      <dgm:spPr/>
      <dgm:t>
        <a:bodyPr/>
        <a:lstStyle/>
        <a:p>
          <a:pPr>
            <a:buFont typeface="+mj-lt"/>
            <a:buNone/>
          </a:pPr>
          <a:r>
            <a:rPr lang="en-US" sz="1400" dirty="0"/>
            <a:t>Arrange fish on racks</a:t>
          </a:r>
        </a:p>
      </dgm:t>
    </dgm:pt>
    <dgm:pt modelId="{A0548AFE-F0BE-E045-96CB-DFA8FA27F42D}" type="parTrans" cxnId="{AF0987CA-3AB0-F340-9BAF-A176B6C12676}">
      <dgm:prSet/>
      <dgm:spPr/>
      <dgm:t>
        <a:bodyPr/>
        <a:lstStyle/>
        <a:p>
          <a:endParaRPr lang="en-US" sz="1100"/>
        </a:p>
      </dgm:t>
    </dgm:pt>
    <dgm:pt modelId="{DFC97CA6-8749-6544-A9DB-08401CB96923}" type="sibTrans" cxnId="{AF0987CA-3AB0-F340-9BAF-A176B6C12676}">
      <dgm:prSet custT="1"/>
      <dgm:spPr/>
      <dgm:t>
        <a:bodyPr/>
        <a:lstStyle/>
        <a:p>
          <a:endParaRPr lang="en-US" sz="1400"/>
        </a:p>
      </dgm:t>
    </dgm:pt>
    <dgm:pt modelId="{F9AD90C3-3C4C-8D44-82DE-E337C06B35B1}">
      <dgm:prSet phldrT="[Text]" custT="1"/>
      <dgm:spPr/>
      <dgm:t>
        <a:bodyPr/>
        <a:lstStyle/>
        <a:p>
          <a:r>
            <a:rPr lang="en-US" sz="1400" dirty="0"/>
            <a:t>Drying</a:t>
          </a:r>
        </a:p>
      </dgm:t>
    </dgm:pt>
    <dgm:pt modelId="{77458DEE-9865-5A49-AFAA-EA7D763C7913}" type="parTrans" cxnId="{50074716-1311-1243-9C50-1513B3D45B15}">
      <dgm:prSet/>
      <dgm:spPr/>
      <dgm:t>
        <a:bodyPr/>
        <a:lstStyle/>
        <a:p>
          <a:endParaRPr lang="en-US" sz="1100"/>
        </a:p>
      </dgm:t>
    </dgm:pt>
    <dgm:pt modelId="{9927E891-DCB3-E04C-8F02-CD463D543204}" type="sibTrans" cxnId="{50074716-1311-1243-9C50-1513B3D45B15}">
      <dgm:prSet custT="1"/>
      <dgm:spPr/>
      <dgm:t>
        <a:bodyPr/>
        <a:lstStyle/>
        <a:p>
          <a:endParaRPr lang="en-US" sz="1400"/>
        </a:p>
      </dgm:t>
    </dgm:pt>
    <dgm:pt modelId="{90CAF190-B879-DE42-B145-5053F88CD4D1}">
      <dgm:prSet phldrT="[Text]" custT="1"/>
      <dgm:spPr/>
      <dgm:t>
        <a:bodyPr/>
        <a:lstStyle/>
        <a:p>
          <a:r>
            <a:rPr lang="en-US" sz="1400" dirty="0"/>
            <a:t>Packaging</a:t>
          </a:r>
        </a:p>
      </dgm:t>
    </dgm:pt>
    <dgm:pt modelId="{2B41037A-136C-384B-8FC9-872A9EA36E19}" type="parTrans" cxnId="{991ACF02-645E-2A46-A4C2-DEC5E5269666}">
      <dgm:prSet/>
      <dgm:spPr/>
      <dgm:t>
        <a:bodyPr/>
        <a:lstStyle/>
        <a:p>
          <a:endParaRPr lang="en-US" sz="1100"/>
        </a:p>
      </dgm:t>
    </dgm:pt>
    <dgm:pt modelId="{4D324E34-5323-384B-8CBF-B8D48A3E6FDC}" type="sibTrans" cxnId="{991ACF02-645E-2A46-A4C2-DEC5E5269666}">
      <dgm:prSet custT="1"/>
      <dgm:spPr/>
      <dgm:t>
        <a:bodyPr/>
        <a:lstStyle/>
        <a:p>
          <a:endParaRPr lang="en-US" sz="1400"/>
        </a:p>
      </dgm:t>
    </dgm:pt>
    <dgm:pt modelId="{40C97EC6-19A3-6544-8853-3FB5E5124A1D}">
      <dgm:prSet custT="1"/>
      <dgm:spPr/>
      <dgm:t>
        <a:bodyPr/>
        <a:lstStyle/>
        <a:p>
          <a:r>
            <a:rPr lang="en-US" sz="1400" dirty="0"/>
            <a:t>Pre-processing</a:t>
          </a:r>
          <a:endParaRPr lang="en-VN" sz="1400" dirty="0"/>
        </a:p>
      </dgm:t>
    </dgm:pt>
    <dgm:pt modelId="{8105702B-A766-4242-877B-94CAFDA37585}" type="parTrans" cxnId="{6655C07A-D5E1-3A45-9B89-CD057C648EF8}">
      <dgm:prSet/>
      <dgm:spPr/>
      <dgm:t>
        <a:bodyPr/>
        <a:lstStyle/>
        <a:p>
          <a:endParaRPr lang="en-US" sz="1100"/>
        </a:p>
      </dgm:t>
    </dgm:pt>
    <dgm:pt modelId="{91D8E809-CB8C-EB4D-A22A-7C19E275B142}" type="sibTrans" cxnId="{6655C07A-D5E1-3A45-9B89-CD057C648EF8}">
      <dgm:prSet custT="1"/>
      <dgm:spPr/>
      <dgm:t>
        <a:bodyPr/>
        <a:lstStyle/>
        <a:p>
          <a:endParaRPr lang="en-US" sz="1400"/>
        </a:p>
      </dgm:t>
    </dgm:pt>
    <dgm:pt modelId="{288DF14F-FC8A-B742-8D7F-A9FBF7DC4E8F}" type="pres">
      <dgm:prSet presAssocID="{295539DC-9F85-0842-A447-BE22D43222EF}" presName="Name0" presStyleCnt="0">
        <dgm:presLayoutVars>
          <dgm:dir/>
          <dgm:resizeHandles val="exact"/>
        </dgm:presLayoutVars>
      </dgm:prSet>
      <dgm:spPr/>
    </dgm:pt>
    <dgm:pt modelId="{0FAE5F5D-3FBA-2A45-A2FA-5F7029A13B47}" type="pres">
      <dgm:prSet presAssocID="{CCAA7D96-EF42-E644-A87E-9F2C6A16091C}" presName="node" presStyleLbl="node1" presStyleIdx="0" presStyleCnt="8">
        <dgm:presLayoutVars>
          <dgm:bulletEnabled val="1"/>
        </dgm:presLayoutVars>
      </dgm:prSet>
      <dgm:spPr/>
      <dgm:t>
        <a:bodyPr/>
        <a:lstStyle/>
        <a:p>
          <a:endParaRPr lang="en-US"/>
        </a:p>
      </dgm:t>
    </dgm:pt>
    <dgm:pt modelId="{800CB6B4-3899-4B4E-A3AF-21CB55E4E15F}" type="pres">
      <dgm:prSet presAssocID="{75217CB2-9050-7A4B-8317-050F2FCD6291}" presName="sibTrans" presStyleLbl="sibTrans2D1" presStyleIdx="0" presStyleCnt="7"/>
      <dgm:spPr/>
      <dgm:t>
        <a:bodyPr/>
        <a:lstStyle/>
        <a:p>
          <a:endParaRPr lang="en-US"/>
        </a:p>
      </dgm:t>
    </dgm:pt>
    <dgm:pt modelId="{9DDF0B99-A758-7A41-8B17-48FA902F3DF3}" type="pres">
      <dgm:prSet presAssocID="{75217CB2-9050-7A4B-8317-050F2FCD6291}" presName="connectorText" presStyleLbl="sibTrans2D1" presStyleIdx="0" presStyleCnt="7"/>
      <dgm:spPr/>
      <dgm:t>
        <a:bodyPr/>
        <a:lstStyle/>
        <a:p>
          <a:endParaRPr lang="en-US"/>
        </a:p>
      </dgm:t>
    </dgm:pt>
    <dgm:pt modelId="{11261FE2-7E25-DB43-A1F1-FDA444AFCB7E}" type="pres">
      <dgm:prSet presAssocID="{40C97EC6-19A3-6544-8853-3FB5E5124A1D}" presName="node" presStyleLbl="node1" presStyleIdx="1" presStyleCnt="8">
        <dgm:presLayoutVars>
          <dgm:bulletEnabled val="1"/>
        </dgm:presLayoutVars>
      </dgm:prSet>
      <dgm:spPr/>
      <dgm:t>
        <a:bodyPr/>
        <a:lstStyle/>
        <a:p>
          <a:endParaRPr lang="en-US"/>
        </a:p>
      </dgm:t>
    </dgm:pt>
    <dgm:pt modelId="{50E6D8FE-8FF0-D445-94FC-56B18E5FB4CD}" type="pres">
      <dgm:prSet presAssocID="{91D8E809-CB8C-EB4D-A22A-7C19E275B142}" presName="sibTrans" presStyleLbl="sibTrans2D1" presStyleIdx="1" presStyleCnt="7"/>
      <dgm:spPr/>
      <dgm:t>
        <a:bodyPr/>
        <a:lstStyle/>
        <a:p>
          <a:endParaRPr lang="en-US"/>
        </a:p>
      </dgm:t>
    </dgm:pt>
    <dgm:pt modelId="{EA7C337D-22C4-0447-A9A0-506EC74C368A}" type="pres">
      <dgm:prSet presAssocID="{91D8E809-CB8C-EB4D-A22A-7C19E275B142}" presName="connectorText" presStyleLbl="sibTrans2D1" presStyleIdx="1" presStyleCnt="7"/>
      <dgm:spPr/>
      <dgm:t>
        <a:bodyPr/>
        <a:lstStyle/>
        <a:p>
          <a:endParaRPr lang="en-US"/>
        </a:p>
      </dgm:t>
    </dgm:pt>
    <dgm:pt modelId="{BC29D721-C2EB-8047-91D6-EEB211A0D4C7}" type="pres">
      <dgm:prSet presAssocID="{74B812BD-CC4D-5142-9585-40500986FD4B}" presName="node" presStyleLbl="node1" presStyleIdx="2" presStyleCnt="8">
        <dgm:presLayoutVars>
          <dgm:bulletEnabled val="1"/>
        </dgm:presLayoutVars>
      </dgm:prSet>
      <dgm:spPr/>
      <dgm:t>
        <a:bodyPr/>
        <a:lstStyle/>
        <a:p>
          <a:endParaRPr lang="en-US"/>
        </a:p>
      </dgm:t>
    </dgm:pt>
    <dgm:pt modelId="{BD45F474-2EC4-5949-A51F-92B994A842CA}" type="pres">
      <dgm:prSet presAssocID="{7C87DF8C-0FEB-B241-B138-3995EC670C0E}" presName="sibTrans" presStyleLbl="sibTrans2D1" presStyleIdx="2" presStyleCnt="7"/>
      <dgm:spPr/>
      <dgm:t>
        <a:bodyPr/>
        <a:lstStyle/>
        <a:p>
          <a:endParaRPr lang="en-US"/>
        </a:p>
      </dgm:t>
    </dgm:pt>
    <dgm:pt modelId="{017A4A9E-A24C-844F-B267-314FA90F5F27}" type="pres">
      <dgm:prSet presAssocID="{7C87DF8C-0FEB-B241-B138-3995EC670C0E}" presName="connectorText" presStyleLbl="sibTrans2D1" presStyleIdx="2" presStyleCnt="7"/>
      <dgm:spPr/>
      <dgm:t>
        <a:bodyPr/>
        <a:lstStyle/>
        <a:p>
          <a:endParaRPr lang="en-US"/>
        </a:p>
      </dgm:t>
    </dgm:pt>
    <dgm:pt modelId="{09062BC1-C19A-5849-9504-07E176800CBE}" type="pres">
      <dgm:prSet presAssocID="{3C273AE8-6B6A-5742-894E-98B037022792}" presName="node" presStyleLbl="node1" presStyleIdx="3" presStyleCnt="8">
        <dgm:presLayoutVars>
          <dgm:bulletEnabled val="1"/>
        </dgm:presLayoutVars>
      </dgm:prSet>
      <dgm:spPr/>
      <dgm:t>
        <a:bodyPr/>
        <a:lstStyle/>
        <a:p>
          <a:endParaRPr lang="en-US"/>
        </a:p>
      </dgm:t>
    </dgm:pt>
    <dgm:pt modelId="{C1FFCE02-C439-4B4A-AFB3-C0D561174BFD}" type="pres">
      <dgm:prSet presAssocID="{64C77DDD-2C59-A945-8C4F-AE31259730FE}" presName="sibTrans" presStyleLbl="sibTrans2D1" presStyleIdx="3" presStyleCnt="7"/>
      <dgm:spPr/>
      <dgm:t>
        <a:bodyPr/>
        <a:lstStyle/>
        <a:p>
          <a:endParaRPr lang="en-US"/>
        </a:p>
      </dgm:t>
    </dgm:pt>
    <dgm:pt modelId="{D97AFE95-AA8A-0543-85B9-42DFCECE8228}" type="pres">
      <dgm:prSet presAssocID="{64C77DDD-2C59-A945-8C4F-AE31259730FE}" presName="connectorText" presStyleLbl="sibTrans2D1" presStyleIdx="3" presStyleCnt="7"/>
      <dgm:spPr/>
      <dgm:t>
        <a:bodyPr/>
        <a:lstStyle/>
        <a:p>
          <a:endParaRPr lang="en-US"/>
        </a:p>
      </dgm:t>
    </dgm:pt>
    <dgm:pt modelId="{93D25861-5FB7-5348-A759-30DFBCE66E53}" type="pres">
      <dgm:prSet presAssocID="{1D7E9D44-4A2E-7F4C-B9A0-E445AF083093}" presName="node" presStyleLbl="node1" presStyleIdx="4" presStyleCnt="8">
        <dgm:presLayoutVars>
          <dgm:bulletEnabled val="1"/>
        </dgm:presLayoutVars>
      </dgm:prSet>
      <dgm:spPr/>
      <dgm:t>
        <a:bodyPr/>
        <a:lstStyle/>
        <a:p>
          <a:endParaRPr lang="en-US"/>
        </a:p>
      </dgm:t>
    </dgm:pt>
    <dgm:pt modelId="{EDF1CD34-947A-BF44-A5A9-5BABCCCCA541}" type="pres">
      <dgm:prSet presAssocID="{DFC97CA6-8749-6544-A9DB-08401CB96923}" presName="sibTrans" presStyleLbl="sibTrans2D1" presStyleIdx="4" presStyleCnt="7"/>
      <dgm:spPr/>
      <dgm:t>
        <a:bodyPr/>
        <a:lstStyle/>
        <a:p>
          <a:endParaRPr lang="en-US"/>
        </a:p>
      </dgm:t>
    </dgm:pt>
    <dgm:pt modelId="{090809C1-E1BC-6847-9AB9-1AD154829203}" type="pres">
      <dgm:prSet presAssocID="{DFC97CA6-8749-6544-A9DB-08401CB96923}" presName="connectorText" presStyleLbl="sibTrans2D1" presStyleIdx="4" presStyleCnt="7"/>
      <dgm:spPr/>
      <dgm:t>
        <a:bodyPr/>
        <a:lstStyle/>
        <a:p>
          <a:endParaRPr lang="en-US"/>
        </a:p>
      </dgm:t>
    </dgm:pt>
    <dgm:pt modelId="{E428F3A0-9C34-EB43-A2F3-FA1B018189EE}" type="pres">
      <dgm:prSet presAssocID="{F9AD90C3-3C4C-8D44-82DE-E337C06B35B1}" presName="node" presStyleLbl="node1" presStyleIdx="5" presStyleCnt="8">
        <dgm:presLayoutVars>
          <dgm:bulletEnabled val="1"/>
        </dgm:presLayoutVars>
      </dgm:prSet>
      <dgm:spPr/>
      <dgm:t>
        <a:bodyPr/>
        <a:lstStyle/>
        <a:p>
          <a:endParaRPr lang="en-US"/>
        </a:p>
      </dgm:t>
    </dgm:pt>
    <dgm:pt modelId="{F5160EF0-E52C-954A-8FCE-84C7798A1713}" type="pres">
      <dgm:prSet presAssocID="{9927E891-DCB3-E04C-8F02-CD463D543204}" presName="sibTrans" presStyleLbl="sibTrans2D1" presStyleIdx="5" presStyleCnt="7"/>
      <dgm:spPr/>
      <dgm:t>
        <a:bodyPr/>
        <a:lstStyle/>
        <a:p>
          <a:endParaRPr lang="en-US"/>
        </a:p>
      </dgm:t>
    </dgm:pt>
    <dgm:pt modelId="{50C9BF33-475F-3C47-A32F-47A2FEB3990B}" type="pres">
      <dgm:prSet presAssocID="{9927E891-DCB3-E04C-8F02-CD463D543204}" presName="connectorText" presStyleLbl="sibTrans2D1" presStyleIdx="5" presStyleCnt="7"/>
      <dgm:spPr/>
      <dgm:t>
        <a:bodyPr/>
        <a:lstStyle/>
        <a:p>
          <a:endParaRPr lang="en-US"/>
        </a:p>
      </dgm:t>
    </dgm:pt>
    <dgm:pt modelId="{04215EEF-1A11-5244-B19F-E8783BF1B31A}" type="pres">
      <dgm:prSet presAssocID="{90CAF190-B879-DE42-B145-5053F88CD4D1}" presName="node" presStyleLbl="node1" presStyleIdx="6" presStyleCnt="8">
        <dgm:presLayoutVars>
          <dgm:bulletEnabled val="1"/>
        </dgm:presLayoutVars>
      </dgm:prSet>
      <dgm:spPr/>
      <dgm:t>
        <a:bodyPr/>
        <a:lstStyle/>
        <a:p>
          <a:endParaRPr lang="en-US"/>
        </a:p>
      </dgm:t>
    </dgm:pt>
    <dgm:pt modelId="{1241215E-AE10-DA46-9692-9720F386F603}" type="pres">
      <dgm:prSet presAssocID="{4D324E34-5323-384B-8CBF-B8D48A3E6FDC}" presName="sibTrans" presStyleLbl="sibTrans2D1" presStyleIdx="6" presStyleCnt="7"/>
      <dgm:spPr/>
      <dgm:t>
        <a:bodyPr/>
        <a:lstStyle/>
        <a:p>
          <a:endParaRPr lang="en-US"/>
        </a:p>
      </dgm:t>
    </dgm:pt>
    <dgm:pt modelId="{DCBAB30A-063E-EA45-B258-95C8B6D25E77}" type="pres">
      <dgm:prSet presAssocID="{4D324E34-5323-384B-8CBF-B8D48A3E6FDC}" presName="connectorText" presStyleLbl="sibTrans2D1" presStyleIdx="6" presStyleCnt="7"/>
      <dgm:spPr/>
      <dgm:t>
        <a:bodyPr/>
        <a:lstStyle/>
        <a:p>
          <a:endParaRPr lang="en-US"/>
        </a:p>
      </dgm:t>
    </dgm:pt>
    <dgm:pt modelId="{C51C47D2-462F-3D4C-BF42-AD1AA44E5C61}" type="pres">
      <dgm:prSet presAssocID="{8AE7106E-9B6D-2F4F-B46F-F05E531C3568}" presName="node" presStyleLbl="node1" presStyleIdx="7" presStyleCnt="8">
        <dgm:presLayoutVars>
          <dgm:bulletEnabled val="1"/>
        </dgm:presLayoutVars>
      </dgm:prSet>
      <dgm:spPr/>
      <dgm:t>
        <a:bodyPr/>
        <a:lstStyle/>
        <a:p>
          <a:endParaRPr lang="en-US"/>
        </a:p>
      </dgm:t>
    </dgm:pt>
  </dgm:ptLst>
  <dgm:cxnLst>
    <dgm:cxn modelId="{3B899E68-61FF-884A-9875-65BBBE71A95B}" srcId="{295539DC-9F85-0842-A447-BE22D43222EF}" destId="{3C273AE8-6B6A-5742-894E-98B037022792}" srcOrd="3" destOrd="0" parTransId="{AE25C8A8-8C61-3942-B341-974265B521D2}" sibTransId="{64C77DDD-2C59-A945-8C4F-AE31259730FE}"/>
    <dgm:cxn modelId="{1E512DD3-1EC9-8942-80EA-D4DA55F56AB8}" type="presOf" srcId="{9927E891-DCB3-E04C-8F02-CD463D543204}" destId="{F5160EF0-E52C-954A-8FCE-84C7798A1713}" srcOrd="0" destOrd="0" presId="urn:microsoft.com/office/officeart/2005/8/layout/process1"/>
    <dgm:cxn modelId="{B5B78ADC-01BC-D541-A7C1-0370C0AC48AB}" type="presOf" srcId="{295539DC-9F85-0842-A447-BE22D43222EF}" destId="{288DF14F-FC8A-B742-8D7F-A9FBF7DC4E8F}" srcOrd="0" destOrd="0" presId="urn:microsoft.com/office/officeart/2005/8/layout/process1"/>
    <dgm:cxn modelId="{4765FF6F-7132-714F-82A6-07B2E13D9386}" type="presOf" srcId="{4D324E34-5323-384B-8CBF-B8D48A3E6FDC}" destId="{1241215E-AE10-DA46-9692-9720F386F603}" srcOrd="0" destOrd="0" presId="urn:microsoft.com/office/officeart/2005/8/layout/process1"/>
    <dgm:cxn modelId="{CBED84FB-EB01-2740-9BF1-410BB774CAB3}" type="presOf" srcId="{90CAF190-B879-DE42-B145-5053F88CD4D1}" destId="{04215EEF-1A11-5244-B19F-E8783BF1B31A}" srcOrd="0" destOrd="0" presId="urn:microsoft.com/office/officeart/2005/8/layout/process1"/>
    <dgm:cxn modelId="{20692211-60D5-8249-8F15-9D2F2BEA00BE}" type="presOf" srcId="{7C87DF8C-0FEB-B241-B138-3995EC670C0E}" destId="{BD45F474-2EC4-5949-A51F-92B994A842CA}" srcOrd="0" destOrd="0" presId="urn:microsoft.com/office/officeart/2005/8/layout/process1"/>
    <dgm:cxn modelId="{C1BD8E7F-5118-BF43-BF03-B772ABB7DD9D}" type="presOf" srcId="{64C77DDD-2C59-A945-8C4F-AE31259730FE}" destId="{C1FFCE02-C439-4B4A-AFB3-C0D561174BFD}" srcOrd="0" destOrd="0" presId="urn:microsoft.com/office/officeart/2005/8/layout/process1"/>
    <dgm:cxn modelId="{6C040EFF-4F5E-CB41-94B4-CB1EDFCF185C}" type="presOf" srcId="{7C87DF8C-0FEB-B241-B138-3995EC670C0E}" destId="{017A4A9E-A24C-844F-B267-314FA90F5F27}" srcOrd="1" destOrd="0" presId="urn:microsoft.com/office/officeart/2005/8/layout/process1"/>
    <dgm:cxn modelId="{991ACF02-645E-2A46-A4C2-DEC5E5269666}" srcId="{295539DC-9F85-0842-A447-BE22D43222EF}" destId="{90CAF190-B879-DE42-B145-5053F88CD4D1}" srcOrd="6" destOrd="0" parTransId="{2B41037A-136C-384B-8FC9-872A9EA36E19}" sibTransId="{4D324E34-5323-384B-8CBF-B8D48A3E6FDC}"/>
    <dgm:cxn modelId="{93535682-F919-1441-BA9F-C4F39179BD63}" type="presOf" srcId="{8AE7106E-9B6D-2F4F-B46F-F05E531C3568}" destId="{C51C47D2-462F-3D4C-BF42-AD1AA44E5C61}" srcOrd="0" destOrd="0" presId="urn:microsoft.com/office/officeart/2005/8/layout/process1"/>
    <dgm:cxn modelId="{65908447-5FE8-7345-886A-A1DF3AD3E96D}" type="presOf" srcId="{75217CB2-9050-7A4B-8317-050F2FCD6291}" destId="{800CB6B4-3899-4B4E-A3AF-21CB55E4E15F}" srcOrd="0" destOrd="0" presId="urn:microsoft.com/office/officeart/2005/8/layout/process1"/>
    <dgm:cxn modelId="{A1FAC66E-1DF4-0B40-9B8D-EFE1477EA969}" type="presOf" srcId="{91D8E809-CB8C-EB4D-A22A-7C19E275B142}" destId="{50E6D8FE-8FF0-D445-94FC-56B18E5FB4CD}" srcOrd="0" destOrd="0" presId="urn:microsoft.com/office/officeart/2005/8/layout/process1"/>
    <dgm:cxn modelId="{67E03BE5-75F7-014B-8603-A7D607316265}" type="presOf" srcId="{91D8E809-CB8C-EB4D-A22A-7C19E275B142}" destId="{EA7C337D-22C4-0447-A9A0-506EC74C368A}" srcOrd="1" destOrd="0" presId="urn:microsoft.com/office/officeart/2005/8/layout/process1"/>
    <dgm:cxn modelId="{5A01D3A0-1FA0-9C44-8ADC-369EF0718D68}" type="presOf" srcId="{F9AD90C3-3C4C-8D44-82DE-E337C06B35B1}" destId="{E428F3A0-9C34-EB43-A2F3-FA1B018189EE}" srcOrd="0" destOrd="0" presId="urn:microsoft.com/office/officeart/2005/8/layout/process1"/>
    <dgm:cxn modelId="{FD9DDF5B-AA81-544E-A002-DEB1CF076EE6}" type="presOf" srcId="{40C97EC6-19A3-6544-8853-3FB5E5124A1D}" destId="{11261FE2-7E25-DB43-A1F1-FDA444AFCB7E}" srcOrd="0" destOrd="0" presId="urn:microsoft.com/office/officeart/2005/8/layout/process1"/>
    <dgm:cxn modelId="{620172F9-1A49-6247-AFC1-FCAF0F104EC2}" type="presOf" srcId="{CCAA7D96-EF42-E644-A87E-9F2C6A16091C}" destId="{0FAE5F5D-3FBA-2A45-A2FA-5F7029A13B47}" srcOrd="0" destOrd="0" presId="urn:microsoft.com/office/officeart/2005/8/layout/process1"/>
    <dgm:cxn modelId="{866772C8-DBBB-4C44-A0EA-E196ECA563FB}" type="presOf" srcId="{1D7E9D44-4A2E-7F4C-B9A0-E445AF083093}" destId="{93D25861-5FB7-5348-A759-30DFBCE66E53}" srcOrd="0" destOrd="0" presId="urn:microsoft.com/office/officeart/2005/8/layout/process1"/>
    <dgm:cxn modelId="{353A72D0-7DB8-3B43-B6EC-606B0A1A1463}" type="presOf" srcId="{9927E891-DCB3-E04C-8F02-CD463D543204}" destId="{50C9BF33-475F-3C47-A32F-47A2FEB3990B}" srcOrd="1" destOrd="0" presId="urn:microsoft.com/office/officeart/2005/8/layout/process1"/>
    <dgm:cxn modelId="{CCB3E083-B8B2-4F46-B636-8757B1E62C02}" srcId="{295539DC-9F85-0842-A447-BE22D43222EF}" destId="{8AE7106E-9B6D-2F4F-B46F-F05E531C3568}" srcOrd="7" destOrd="0" parTransId="{66F1E3B1-0FCF-C24F-841E-2B25940F05D3}" sibTransId="{DE534E4D-D991-A547-B734-99BE31A50341}"/>
    <dgm:cxn modelId="{5A5B6290-ADE4-414D-B3E3-A4FE95E9C05C}" type="presOf" srcId="{75217CB2-9050-7A4B-8317-050F2FCD6291}" destId="{9DDF0B99-A758-7A41-8B17-48FA902F3DF3}" srcOrd="1" destOrd="0" presId="urn:microsoft.com/office/officeart/2005/8/layout/process1"/>
    <dgm:cxn modelId="{AE7F647A-6D54-C14E-844D-35B06916401F}" type="presOf" srcId="{64C77DDD-2C59-A945-8C4F-AE31259730FE}" destId="{D97AFE95-AA8A-0543-85B9-42DFCECE8228}" srcOrd="1" destOrd="0" presId="urn:microsoft.com/office/officeart/2005/8/layout/process1"/>
    <dgm:cxn modelId="{B3AE9C35-4DD1-CC47-A970-AE9165312918}" type="presOf" srcId="{74B812BD-CC4D-5142-9585-40500986FD4B}" destId="{BC29D721-C2EB-8047-91D6-EEB211A0D4C7}" srcOrd="0" destOrd="0" presId="urn:microsoft.com/office/officeart/2005/8/layout/process1"/>
    <dgm:cxn modelId="{45153CE4-A38A-1843-B579-5A1C4FEBE51B}" srcId="{295539DC-9F85-0842-A447-BE22D43222EF}" destId="{CCAA7D96-EF42-E644-A87E-9F2C6A16091C}" srcOrd="0" destOrd="0" parTransId="{628B0C22-AC6A-F149-B7BF-A7B5FF8E3D61}" sibTransId="{75217CB2-9050-7A4B-8317-050F2FCD6291}"/>
    <dgm:cxn modelId="{8D3DAFDC-49D4-4749-8166-9F28DD41598A}" type="presOf" srcId="{DFC97CA6-8749-6544-A9DB-08401CB96923}" destId="{090809C1-E1BC-6847-9AB9-1AD154829203}" srcOrd="1" destOrd="0" presId="urn:microsoft.com/office/officeart/2005/8/layout/process1"/>
    <dgm:cxn modelId="{8305F017-3570-FA4A-B372-E671E8749995}" srcId="{295539DC-9F85-0842-A447-BE22D43222EF}" destId="{74B812BD-CC4D-5142-9585-40500986FD4B}" srcOrd="2" destOrd="0" parTransId="{496CCAD5-6F19-C140-A53F-12C149C8403C}" sibTransId="{7C87DF8C-0FEB-B241-B138-3995EC670C0E}"/>
    <dgm:cxn modelId="{C69B74A8-A191-E348-9CAE-460A2A97188E}" type="presOf" srcId="{3C273AE8-6B6A-5742-894E-98B037022792}" destId="{09062BC1-C19A-5849-9504-07E176800CBE}" srcOrd="0" destOrd="0" presId="urn:microsoft.com/office/officeart/2005/8/layout/process1"/>
    <dgm:cxn modelId="{6655C07A-D5E1-3A45-9B89-CD057C648EF8}" srcId="{295539DC-9F85-0842-A447-BE22D43222EF}" destId="{40C97EC6-19A3-6544-8853-3FB5E5124A1D}" srcOrd="1" destOrd="0" parTransId="{8105702B-A766-4242-877B-94CAFDA37585}" sibTransId="{91D8E809-CB8C-EB4D-A22A-7C19E275B142}"/>
    <dgm:cxn modelId="{73DBF01A-2ECA-7F4B-9A91-53139D12C5A5}" type="presOf" srcId="{DFC97CA6-8749-6544-A9DB-08401CB96923}" destId="{EDF1CD34-947A-BF44-A5A9-5BABCCCCA541}" srcOrd="0" destOrd="0" presId="urn:microsoft.com/office/officeart/2005/8/layout/process1"/>
    <dgm:cxn modelId="{AF0987CA-3AB0-F340-9BAF-A176B6C12676}" srcId="{295539DC-9F85-0842-A447-BE22D43222EF}" destId="{1D7E9D44-4A2E-7F4C-B9A0-E445AF083093}" srcOrd="4" destOrd="0" parTransId="{A0548AFE-F0BE-E045-96CB-DFA8FA27F42D}" sibTransId="{DFC97CA6-8749-6544-A9DB-08401CB96923}"/>
    <dgm:cxn modelId="{50074716-1311-1243-9C50-1513B3D45B15}" srcId="{295539DC-9F85-0842-A447-BE22D43222EF}" destId="{F9AD90C3-3C4C-8D44-82DE-E337C06B35B1}" srcOrd="5" destOrd="0" parTransId="{77458DEE-9865-5A49-AFAA-EA7D763C7913}" sibTransId="{9927E891-DCB3-E04C-8F02-CD463D543204}"/>
    <dgm:cxn modelId="{3F93CB60-B138-E140-B393-043CA8B6C6C1}" type="presOf" srcId="{4D324E34-5323-384B-8CBF-B8D48A3E6FDC}" destId="{DCBAB30A-063E-EA45-B258-95C8B6D25E77}" srcOrd="1" destOrd="0" presId="urn:microsoft.com/office/officeart/2005/8/layout/process1"/>
    <dgm:cxn modelId="{C72B5687-02EB-724B-A6A8-6DA5208D2076}" type="presParOf" srcId="{288DF14F-FC8A-B742-8D7F-A9FBF7DC4E8F}" destId="{0FAE5F5D-3FBA-2A45-A2FA-5F7029A13B47}" srcOrd="0" destOrd="0" presId="urn:microsoft.com/office/officeart/2005/8/layout/process1"/>
    <dgm:cxn modelId="{058A538A-08BE-7545-A801-8BE1C5A76FF3}" type="presParOf" srcId="{288DF14F-FC8A-B742-8D7F-A9FBF7DC4E8F}" destId="{800CB6B4-3899-4B4E-A3AF-21CB55E4E15F}" srcOrd="1" destOrd="0" presId="urn:microsoft.com/office/officeart/2005/8/layout/process1"/>
    <dgm:cxn modelId="{D6546EB1-A772-4749-BDE2-0B3A8B791C6A}" type="presParOf" srcId="{800CB6B4-3899-4B4E-A3AF-21CB55E4E15F}" destId="{9DDF0B99-A758-7A41-8B17-48FA902F3DF3}" srcOrd="0" destOrd="0" presId="urn:microsoft.com/office/officeart/2005/8/layout/process1"/>
    <dgm:cxn modelId="{0CE2DA34-A4D0-A748-AA34-421DDF1E1EFF}" type="presParOf" srcId="{288DF14F-FC8A-B742-8D7F-A9FBF7DC4E8F}" destId="{11261FE2-7E25-DB43-A1F1-FDA444AFCB7E}" srcOrd="2" destOrd="0" presId="urn:microsoft.com/office/officeart/2005/8/layout/process1"/>
    <dgm:cxn modelId="{D6807457-E0B0-EE45-ABB0-EF85AA3F9A6D}" type="presParOf" srcId="{288DF14F-FC8A-B742-8D7F-A9FBF7DC4E8F}" destId="{50E6D8FE-8FF0-D445-94FC-56B18E5FB4CD}" srcOrd="3" destOrd="0" presId="urn:microsoft.com/office/officeart/2005/8/layout/process1"/>
    <dgm:cxn modelId="{00318FD2-D10E-0F49-9B8A-46465709E62C}" type="presParOf" srcId="{50E6D8FE-8FF0-D445-94FC-56B18E5FB4CD}" destId="{EA7C337D-22C4-0447-A9A0-506EC74C368A}" srcOrd="0" destOrd="0" presId="urn:microsoft.com/office/officeart/2005/8/layout/process1"/>
    <dgm:cxn modelId="{77738EE2-05C4-6143-9070-9180765166AE}" type="presParOf" srcId="{288DF14F-FC8A-B742-8D7F-A9FBF7DC4E8F}" destId="{BC29D721-C2EB-8047-91D6-EEB211A0D4C7}" srcOrd="4" destOrd="0" presId="urn:microsoft.com/office/officeart/2005/8/layout/process1"/>
    <dgm:cxn modelId="{3534FAEF-A899-5B42-BB3B-C483961973D1}" type="presParOf" srcId="{288DF14F-FC8A-B742-8D7F-A9FBF7DC4E8F}" destId="{BD45F474-2EC4-5949-A51F-92B994A842CA}" srcOrd="5" destOrd="0" presId="urn:microsoft.com/office/officeart/2005/8/layout/process1"/>
    <dgm:cxn modelId="{3C060C0C-37CA-8848-A73F-23E73AB9F607}" type="presParOf" srcId="{BD45F474-2EC4-5949-A51F-92B994A842CA}" destId="{017A4A9E-A24C-844F-B267-314FA90F5F27}" srcOrd="0" destOrd="0" presId="urn:microsoft.com/office/officeart/2005/8/layout/process1"/>
    <dgm:cxn modelId="{6EADB6EE-F9A8-4048-9D78-A0CC1107447A}" type="presParOf" srcId="{288DF14F-FC8A-B742-8D7F-A9FBF7DC4E8F}" destId="{09062BC1-C19A-5849-9504-07E176800CBE}" srcOrd="6" destOrd="0" presId="urn:microsoft.com/office/officeart/2005/8/layout/process1"/>
    <dgm:cxn modelId="{ED55799C-4B4B-0645-B674-1AD4D6631DFF}" type="presParOf" srcId="{288DF14F-FC8A-B742-8D7F-A9FBF7DC4E8F}" destId="{C1FFCE02-C439-4B4A-AFB3-C0D561174BFD}" srcOrd="7" destOrd="0" presId="urn:microsoft.com/office/officeart/2005/8/layout/process1"/>
    <dgm:cxn modelId="{EC3E5482-998A-B745-BDC9-F3C2A0FF313F}" type="presParOf" srcId="{C1FFCE02-C439-4B4A-AFB3-C0D561174BFD}" destId="{D97AFE95-AA8A-0543-85B9-42DFCECE8228}" srcOrd="0" destOrd="0" presId="urn:microsoft.com/office/officeart/2005/8/layout/process1"/>
    <dgm:cxn modelId="{A2FD5F46-F7A6-9C41-B01E-48F541BF6CB5}" type="presParOf" srcId="{288DF14F-FC8A-B742-8D7F-A9FBF7DC4E8F}" destId="{93D25861-5FB7-5348-A759-30DFBCE66E53}" srcOrd="8" destOrd="0" presId="urn:microsoft.com/office/officeart/2005/8/layout/process1"/>
    <dgm:cxn modelId="{12AC9D6E-3F16-BC47-A837-B8287FC24B96}" type="presParOf" srcId="{288DF14F-FC8A-B742-8D7F-A9FBF7DC4E8F}" destId="{EDF1CD34-947A-BF44-A5A9-5BABCCCCA541}" srcOrd="9" destOrd="0" presId="urn:microsoft.com/office/officeart/2005/8/layout/process1"/>
    <dgm:cxn modelId="{BD14AE74-53C7-2E47-A488-EC22DF770288}" type="presParOf" srcId="{EDF1CD34-947A-BF44-A5A9-5BABCCCCA541}" destId="{090809C1-E1BC-6847-9AB9-1AD154829203}" srcOrd="0" destOrd="0" presId="urn:microsoft.com/office/officeart/2005/8/layout/process1"/>
    <dgm:cxn modelId="{BA987025-4A22-5249-A57C-ECC3E051320F}" type="presParOf" srcId="{288DF14F-FC8A-B742-8D7F-A9FBF7DC4E8F}" destId="{E428F3A0-9C34-EB43-A2F3-FA1B018189EE}" srcOrd="10" destOrd="0" presId="urn:microsoft.com/office/officeart/2005/8/layout/process1"/>
    <dgm:cxn modelId="{F25058F4-4986-B549-B50E-AADCA892B69A}" type="presParOf" srcId="{288DF14F-FC8A-B742-8D7F-A9FBF7DC4E8F}" destId="{F5160EF0-E52C-954A-8FCE-84C7798A1713}" srcOrd="11" destOrd="0" presId="urn:microsoft.com/office/officeart/2005/8/layout/process1"/>
    <dgm:cxn modelId="{B0955BFA-2A2F-D94F-B200-8F5EA4955131}" type="presParOf" srcId="{F5160EF0-E52C-954A-8FCE-84C7798A1713}" destId="{50C9BF33-475F-3C47-A32F-47A2FEB3990B}" srcOrd="0" destOrd="0" presId="urn:microsoft.com/office/officeart/2005/8/layout/process1"/>
    <dgm:cxn modelId="{417C7A4D-F96B-4D40-A788-63C869A34AAA}" type="presParOf" srcId="{288DF14F-FC8A-B742-8D7F-A9FBF7DC4E8F}" destId="{04215EEF-1A11-5244-B19F-E8783BF1B31A}" srcOrd="12" destOrd="0" presId="urn:microsoft.com/office/officeart/2005/8/layout/process1"/>
    <dgm:cxn modelId="{4A73E801-0CF4-8840-9DC5-D35FB36A9795}" type="presParOf" srcId="{288DF14F-FC8A-B742-8D7F-A9FBF7DC4E8F}" destId="{1241215E-AE10-DA46-9692-9720F386F603}" srcOrd="13" destOrd="0" presId="urn:microsoft.com/office/officeart/2005/8/layout/process1"/>
    <dgm:cxn modelId="{DC15EB7E-9409-DD41-A090-F73EDCCE394B}" type="presParOf" srcId="{1241215E-AE10-DA46-9692-9720F386F603}" destId="{DCBAB30A-063E-EA45-B258-95C8B6D25E77}" srcOrd="0" destOrd="0" presId="urn:microsoft.com/office/officeart/2005/8/layout/process1"/>
    <dgm:cxn modelId="{6335F7EA-5488-1643-AC47-3200B83F5A84}" type="presParOf" srcId="{288DF14F-FC8A-B742-8D7F-A9FBF7DC4E8F}" destId="{C51C47D2-462F-3D4C-BF42-AD1AA44E5C61}" srcOrd="14"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3F181B6-D1ED-D140-805F-D453A5A8EF8E}" type="doc">
      <dgm:prSet loTypeId="urn:microsoft.com/office/officeart/2005/8/layout/hChevron3" loCatId="" qsTypeId="urn:microsoft.com/office/officeart/2005/8/quickstyle/simple1" qsCatId="simple" csTypeId="urn:microsoft.com/office/officeart/2005/8/colors/accent1_2" csCatId="accent1" phldr="1"/>
      <dgm:spPr/>
    </dgm:pt>
    <dgm:pt modelId="{D7BF25DA-531D-A446-A159-6F79AE7EFE2E}">
      <dgm:prSet phldrT="[Text]" custT="1"/>
      <dgm:spPr/>
      <dgm:t>
        <a:bodyPr/>
        <a:lstStyle/>
        <a:p>
          <a:pPr>
            <a:buFont typeface="+mj-lt"/>
            <a:buAutoNum type="arabicPeriod" startAt="5"/>
          </a:pPr>
          <a:r>
            <a:rPr lang="en-US" sz="1050" dirty="0"/>
            <a:t>Draining</a:t>
          </a:r>
        </a:p>
      </dgm:t>
    </dgm:pt>
    <dgm:pt modelId="{E424E470-7CED-A643-95FD-97EDBF7A9FF3}" type="parTrans" cxnId="{DBD7FE15-4002-034B-91CF-75CC50BC8056}">
      <dgm:prSet/>
      <dgm:spPr/>
      <dgm:t>
        <a:bodyPr/>
        <a:lstStyle/>
        <a:p>
          <a:endParaRPr lang="en-US"/>
        </a:p>
      </dgm:t>
    </dgm:pt>
    <dgm:pt modelId="{0B67655A-60FF-0B4E-A4DD-38917506E2C4}" type="sibTrans" cxnId="{DBD7FE15-4002-034B-91CF-75CC50BC8056}">
      <dgm:prSet/>
      <dgm:spPr/>
      <dgm:t>
        <a:bodyPr/>
        <a:lstStyle/>
        <a:p>
          <a:endParaRPr lang="en-US"/>
        </a:p>
      </dgm:t>
    </dgm:pt>
    <dgm:pt modelId="{0B647D52-0204-554C-857C-4BFBBBF4A47C}">
      <dgm:prSet phldrT="[Text]" custT="1"/>
      <dgm:spPr/>
      <dgm:t>
        <a:bodyPr/>
        <a:lstStyle/>
        <a:p>
          <a:pPr>
            <a:buFont typeface="+mj-lt"/>
            <a:buAutoNum type="arabicPeriod" startAt="6"/>
          </a:pPr>
          <a:r>
            <a:rPr lang="en-US" sz="1050" dirty="0"/>
            <a:t>Hanging or tray placement</a:t>
          </a:r>
        </a:p>
      </dgm:t>
    </dgm:pt>
    <dgm:pt modelId="{AD8C38A7-D3F8-4D4D-986B-43A5481B6814}" type="parTrans" cxnId="{75233BBE-3381-1447-ACF9-A45537015A16}">
      <dgm:prSet/>
      <dgm:spPr/>
      <dgm:t>
        <a:bodyPr/>
        <a:lstStyle/>
        <a:p>
          <a:endParaRPr lang="en-US"/>
        </a:p>
      </dgm:t>
    </dgm:pt>
    <dgm:pt modelId="{35800FBA-E3C0-CE40-806B-72086FFF369C}" type="sibTrans" cxnId="{75233BBE-3381-1447-ACF9-A45537015A16}">
      <dgm:prSet/>
      <dgm:spPr/>
      <dgm:t>
        <a:bodyPr/>
        <a:lstStyle/>
        <a:p>
          <a:endParaRPr lang="en-US"/>
        </a:p>
      </dgm:t>
    </dgm:pt>
    <dgm:pt modelId="{559E7D22-39F4-C644-9C5D-B108B71763C8}">
      <dgm:prSet phldrT="[Text]" custT="1"/>
      <dgm:spPr/>
      <dgm:t>
        <a:bodyPr/>
        <a:lstStyle/>
        <a:p>
          <a:pPr>
            <a:buFont typeface="+mj-lt"/>
            <a:buAutoNum type="arabicPeriod" startAt="7"/>
          </a:pPr>
          <a:r>
            <a:rPr lang="en-US" sz="1050" dirty="0"/>
            <a:t>Preliminary drying</a:t>
          </a:r>
        </a:p>
      </dgm:t>
    </dgm:pt>
    <dgm:pt modelId="{1B847F23-486A-B747-8C69-1B59173F9D39}" type="parTrans" cxnId="{A58DCAD6-093E-874F-BA3C-BB8AFAD3A943}">
      <dgm:prSet/>
      <dgm:spPr/>
      <dgm:t>
        <a:bodyPr/>
        <a:lstStyle/>
        <a:p>
          <a:endParaRPr lang="en-US"/>
        </a:p>
      </dgm:t>
    </dgm:pt>
    <dgm:pt modelId="{53521338-6F8A-654C-AC5B-D430ECE497E7}" type="sibTrans" cxnId="{A58DCAD6-093E-874F-BA3C-BB8AFAD3A943}">
      <dgm:prSet/>
      <dgm:spPr/>
      <dgm:t>
        <a:bodyPr/>
        <a:lstStyle/>
        <a:p>
          <a:endParaRPr lang="en-US"/>
        </a:p>
      </dgm:t>
    </dgm:pt>
    <dgm:pt modelId="{294CBBED-71CD-BF4C-976E-8CF6615C8E64}">
      <dgm:prSet phldrT="[Text]" custT="1"/>
      <dgm:spPr/>
      <dgm:t>
        <a:bodyPr/>
        <a:lstStyle/>
        <a:p>
          <a:pPr>
            <a:buFont typeface="+mj-lt"/>
            <a:buAutoNum type="arabicPeriod" startAt="8"/>
          </a:pPr>
          <a:r>
            <a:rPr lang="en-US" sz="1050"/>
            <a:t>Smoking</a:t>
          </a:r>
          <a:endParaRPr lang="en-US" sz="1050" dirty="0"/>
        </a:p>
      </dgm:t>
    </dgm:pt>
    <dgm:pt modelId="{D139CB33-DE1C-3C4D-8674-99EB4135FA9A}" type="parTrans" cxnId="{16E18DA2-E726-D64D-9F67-EA802A4A9ECB}">
      <dgm:prSet/>
      <dgm:spPr/>
      <dgm:t>
        <a:bodyPr/>
        <a:lstStyle/>
        <a:p>
          <a:endParaRPr lang="en-US"/>
        </a:p>
      </dgm:t>
    </dgm:pt>
    <dgm:pt modelId="{209FA7FA-C0EF-4143-A376-26AA6FD41E17}" type="sibTrans" cxnId="{16E18DA2-E726-D64D-9F67-EA802A4A9ECB}">
      <dgm:prSet/>
      <dgm:spPr/>
      <dgm:t>
        <a:bodyPr/>
        <a:lstStyle/>
        <a:p>
          <a:endParaRPr lang="en-US"/>
        </a:p>
      </dgm:t>
    </dgm:pt>
    <dgm:pt modelId="{8D1545AB-1BA6-DE48-B7D5-4B3FF3D5B871}">
      <dgm:prSet phldrT="[Text]" custT="1"/>
      <dgm:spPr/>
      <dgm:t>
        <a:bodyPr/>
        <a:lstStyle/>
        <a:p>
          <a:pPr>
            <a:buFont typeface="+mj-lt"/>
            <a:buAutoNum type="arabicPeriod" startAt="9"/>
          </a:pPr>
          <a:r>
            <a:rPr lang="en-US" sz="1050"/>
            <a:t>Cooking</a:t>
          </a:r>
          <a:endParaRPr lang="en-US" sz="1050" dirty="0"/>
        </a:p>
      </dgm:t>
    </dgm:pt>
    <dgm:pt modelId="{CD692430-AFD2-A34F-9C1B-07D889F799BD}" type="parTrans" cxnId="{5DB2C175-E2C1-2C46-8870-7F4119082B89}">
      <dgm:prSet/>
      <dgm:spPr/>
      <dgm:t>
        <a:bodyPr/>
        <a:lstStyle/>
        <a:p>
          <a:endParaRPr lang="en-US"/>
        </a:p>
      </dgm:t>
    </dgm:pt>
    <dgm:pt modelId="{03285D1F-112E-8A4B-9F91-12B052A2766C}" type="sibTrans" cxnId="{5DB2C175-E2C1-2C46-8870-7F4119082B89}">
      <dgm:prSet/>
      <dgm:spPr/>
      <dgm:t>
        <a:bodyPr/>
        <a:lstStyle/>
        <a:p>
          <a:endParaRPr lang="en-US"/>
        </a:p>
      </dgm:t>
    </dgm:pt>
    <dgm:pt modelId="{2C56F2B1-3E39-304A-B9A4-EF448B089FAA}">
      <dgm:prSet phldrT="[Text]" custT="1"/>
      <dgm:spPr/>
      <dgm:t>
        <a:bodyPr/>
        <a:lstStyle/>
        <a:p>
          <a:pPr>
            <a:buFont typeface="+mj-lt"/>
            <a:buAutoNum type="arabicPeriod" startAt="10"/>
          </a:pPr>
          <a:r>
            <a:rPr lang="en-US" sz="1050"/>
            <a:t>Inspection</a:t>
          </a:r>
          <a:endParaRPr lang="en-US" sz="1050" dirty="0"/>
        </a:p>
      </dgm:t>
    </dgm:pt>
    <dgm:pt modelId="{C54D1C49-3926-4E4A-BFE1-A8EBBBA89147}" type="parTrans" cxnId="{FD18EA5A-3A1C-7D49-A989-12DDA6886E14}">
      <dgm:prSet/>
      <dgm:spPr/>
      <dgm:t>
        <a:bodyPr/>
        <a:lstStyle/>
        <a:p>
          <a:endParaRPr lang="en-US"/>
        </a:p>
      </dgm:t>
    </dgm:pt>
    <dgm:pt modelId="{B1771958-5AC5-3C4E-A8C0-0CEDCE51283A}" type="sibTrans" cxnId="{FD18EA5A-3A1C-7D49-A989-12DDA6886E14}">
      <dgm:prSet/>
      <dgm:spPr/>
      <dgm:t>
        <a:bodyPr/>
        <a:lstStyle/>
        <a:p>
          <a:endParaRPr lang="en-US"/>
        </a:p>
      </dgm:t>
    </dgm:pt>
    <dgm:pt modelId="{F545D639-4D33-E248-84BA-CEAFEC8CBDC8}">
      <dgm:prSet phldrT="[Text]" custT="1"/>
      <dgm:spPr/>
      <dgm:t>
        <a:bodyPr/>
        <a:lstStyle/>
        <a:p>
          <a:pPr>
            <a:buFont typeface="+mj-lt"/>
            <a:buAutoNum type="arabicPeriod" startAt="11"/>
          </a:pPr>
          <a:r>
            <a:rPr lang="en-US" sz="1050"/>
            <a:t>Grading</a:t>
          </a:r>
          <a:endParaRPr lang="en-US" sz="1050" dirty="0"/>
        </a:p>
      </dgm:t>
    </dgm:pt>
    <dgm:pt modelId="{3990EDBE-F12E-EB4D-B81C-CCDF1A9CB00D}" type="parTrans" cxnId="{62AA3D43-3024-F34C-A69B-6EA2B2C8ACFB}">
      <dgm:prSet/>
      <dgm:spPr/>
      <dgm:t>
        <a:bodyPr/>
        <a:lstStyle/>
        <a:p>
          <a:endParaRPr lang="en-US"/>
        </a:p>
      </dgm:t>
    </dgm:pt>
    <dgm:pt modelId="{2802AF14-7D14-4E49-B522-7D5809FF2371}" type="sibTrans" cxnId="{62AA3D43-3024-F34C-A69B-6EA2B2C8ACFB}">
      <dgm:prSet/>
      <dgm:spPr/>
      <dgm:t>
        <a:bodyPr/>
        <a:lstStyle/>
        <a:p>
          <a:endParaRPr lang="en-US"/>
        </a:p>
      </dgm:t>
    </dgm:pt>
    <dgm:pt modelId="{6CED4608-906A-814F-BB92-7041AEFC3FFA}">
      <dgm:prSet phldrT="[Text]" custT="1"/>
      <dgm:spPr/>
      <dgm:t>
        <a:bodyPr/>
        <a:lstStyle/>
        <a:p>
          <a:pPr>
            <a:buFont typeface="+mj-lt"/>
            <a:buAutoNum type="arabicPeriod" startAt="12"/>
          </a:pPr>
          <a:r>
            <a:rPr lang="en-US" sz="1050"/>
            <a:t>Packaging</a:t>
          </a:r>
          <a:endParaRPr lang="en-US" sz="1050" dirty="0"/>
        </a:p>
      </dgm:t>
    </dgm:pt>
    <dgm:pt modelId="{33B75C1F-EEC0-2B4E-A1F2-B62EEDC6B004}" type="parTrans" cxnId="{2CAF7A53-301B-9946-9626-107846655DA6}">
      <dgm:prSet/>
      <dgm:spPr/>
      <dgm:t>
        <a:bodyPr/>
        <a:lstStyle/>
        <a:p>
          <a:endParaRPr lang="en-US"/>
        </a:p>
      </dgm:t>
    </dgm:pt>
    <dgm:pt modelId="{F12E465C-0234-6040-9840-64301E2B5CA5}" type="sibTrans" cxnId="{2CAF7A53-301B-9946-9626-107846655DA6}">
      <dgm:prSet/>
      <dgm:spPr/>
      <dgm:t>
        <a:bodyPr/>
        <a:lstStyle/>
        <a:p>
          <a:endParaRPr lang="en-US"/>
        </a:p>
      </dgm:t>
    </dgm:pt>
    <dgm:pt modelId="{F0468D42-79D4-A843-9CE7-7DC669B1BF1B}">
      <dgm:prSet phldrT="[Text]" custT="1"/>
      <dgm:spPr/>
      <dgm:t>
        <a:bodyPr/>
        <a:lstStyle/>
        <a:p>
          <a:pPr>
            <a:buFont typeface="+mj-lt"/>
            <a:buAutoNum type="arabicPeriod" startAt="13"/>
          </a:pPr>
          <a:r>
            <a:rPr lang="en-US" sz="1050" dirty="0"/>
            <a:t>Finished product</a:t>
          </a:r>
        </a:p>
      </dgm:t>
    </dgm:pt>
    <dgm:pt modelId="{8BA5466B-8196-354F-BC38-66D62F9DE932}" type="parTrans" cxnId="{3FFE113B-09B4-DC46-BBDB-2C26ACBDB7D7}">
      <dgm:prSet/>
      <dgm:spPr/>
      <dgm:t>
        <a:bodyPr/>
        <a:lstStyle/>
        <a:p>
          <a:endParaRPr lang="en-US"/>
        </a:p>
      </dgm:t>
    </dgm:pt>
    <dgm:pt modelId="{AA41CA36-97A8-924F-A8C1-21139AA9B3BE}" type="sibTrans" cxnId="{3FFE113B-09B4-DC46-BBDB-2C26ACBDB7D7}">
      <dgm:prSet/>
      <dgm:spPr/>
      <dgm:t>
        <a:bodyPr/>
        <a:lstStyle/>
        <a:p>
          <a:endParaRPr lang="en-US"/>
        </a:p>
      </dgm:t>
    </dgm:pt>
    <dgm:pt modelId="{6D319F5A-E2E6-8D4D-A515-01D91B593C7B}" type="pres">
      <dgm:prSet presAssocID="{D3F181B6-D1ED-D140-805F-D453A5A8EF8E}" presName="Name0" presStyleCnt="0">
        <dgm:presLayoutVars>
          <dgm:dir/>
          <dgm:resizeHandles val="exact"/>
        </dgm:presLayoutVars>
      </dgm:prSet>
      <dgm:spPr/>
    </dgm:pt>
    <dgm:pt modelId="{9D4F525E-EF8B-9F49-9CBE-53667C4FB8F8}" type="pres">
      <dgm:prSet presAssocID="{D7BF25DA-531D-A446-A159-6F79AE7EFE2E}" presName="parTxOnly" presStyleLbl="node1" presStyleIdx="0" presStyleCnt="9">
        <dgm:presLayoutVars>
          <dgm:bulletEnabled val="1"/>
        </dgm:presLayoutVars>
      </dgm:prSet>
      <dgm:spPr/>
      <dgm:t>
        <a:bodyPr/>
        <a:lstStyle/>
        <a:p>
          <a:endParaRPr lang="en-US"/>
        </a:p>
      </dgm:t>
    </dgm:pt>
    <dgm:pt modelId="{02FD4CD4-730A-904D-A772-ECE84D1A4F5F}" type="pres">
      <dgm:prSet presAssocID="{0B67655A-60FF-0B4E-A4DD-38917506E2C4}" presName="parSpace" presStyleCnt="0"/>
      <dgm:spPr/>
    </dgm:pt>
    <dgm:pt modelId="{77343F06-BD28-2448-BC36-1FC74AD53814}" type="pres">
      <dgm:prSet presAssocID="{0B647D52-0204-554C-857C-4BFBBBF4A47C}" presName="parTxOnly" presStyleLbl="node1" presStyleIdx="1" presStyleCnt="9">
        <dgm:presLayoutVars>
          <dgm:bulletEnabled val="1"/>
        </dgm:presLayoutVars>
      </dgm:prSet>
      <dgm:spPr/>
      <dgm:t>
        <a:bodyPr/>
        <a:lstStyle/>
        <a:p>
          <a:endParaRPr lang="en-US"/>
        </a:p>
      </dgm:t>
    </dgm:pt>
    <dgm:pt modelId="{362DCE5A-C5A0-A94C-8C92-4000BB3E55D2}" type="pres">
      <dgm:prSet presAssocID="{35800FBA-E3C0-CE40-806B-72086FFF369C}" presName="parSpace" presStyleCnt="0"/>
      <dgm:spPr/>
    </dgm:pt>
    <dgm:pt modelId="{7F3E46B9-333A-3448-A50A-0F0503FCF2E2}" type="pres">
      <dgm:prSet presAssocID="{559E7D22-39F4-C644-9C5D-B108B71763C8}" presName="parTxOnly" presStyleLbl="node1" presStyleIdx="2" presStyleCnt="9">
        <dgm:presLayoutVars>
          <dgm:bulletEnabled val="1"/>
        </dgm:presLayoutVars>
      </dgm:prSet>
      <dgm:spPr/>
      <dgm:t>
        <a:bodyPr/>
        <a:lstStyle/>
        <a:p>
          <a:endParaRPr lang="en-US"/>
        </a:p>
      </dgm:t>
    </dgm:pt>
    <dgm:pt modelId="{9182FBDB-DDFB-8D41-9CD5-0025F9FDBB9B}" type="pres">
      <dgm:prSet presAssocID="{53521338-6F8A-654C-AC5B-D430ECE497E7}" presName="parSpace" presStyleCnt="0"/>
      <dgm:spPr/>
    </dgm:pt>
    <dgm:pt modelId="{DA0757E0-6D01-1544-A2C4-85B87CE96C2F}" type="pres">
      <dgm:prSet presAssocID="{294CBBED-71CD-BF4C-976E-8CF6615C8E64}" presName="parTxOnly" presStyleLbl="node1" presStyleIdx="3" presStyleCnt="9">
        <dgm:presLayoutVars>
          <dgm:bulletEnabled val="1"/>
        </dgm:presLayoutVars>
      </dgm:prSet>
      <dgm:spPr/>
      <dgm:t>
        <a:bodyPr/>
        <a:lstStyle/>
        <a:p>
          <a:endParaRPr lang="en-US"/>
        </a:p>
      </dgm:t>
    </dgm:pt>
    <dgm:pt modelId="{65FCE22F-534D-984C-85F1-01F0C86CFE73}" type="pres">
      <dgm:prSet presAssocID="{209FA7FA-C0EF-4143-A376-26AA6FD41E17}" presName="parSpace" presStyleCnt="0"/>
      <dgm:spPr/>
    </dgm:pt>
    <dgm:pt modelId="{9D139C41-0404-6244-B9CF-2D2014D504D8}" type="pres">
      <dgm:prSet presAssocID="{8D1545AB-1BA6-DE48-B7D5-4B3FF3D5B871}" presName="parTxOnly" presStyleLbl="node1" presStyleIdx="4" presStyleCnt="9">
        <dgm:presLayoutVars>
          <dgm:bulletEnabled val="1"/>
        </dgm:presLayoutVars>
      </dgm:prSet>
      <dgm:spPr/>
      <dgm:t>
        <a:bodyPr/>
        <a:lstStyle/>
        <a:p>
          <a:endParaRPr lang="en-US"/>
        </a:p>
      </dgm:t>
    </dgm:pt>
    <dgm:pt modelId="{03E39538-1B21-D14A-BA0D-FF13739F7C3D}" type="pres">
      <dgm:prSet presAssocID="{03285D1F-112E-8A4B-9F91-12B052A2766C}" presName="parSpace" presStyleCnt="0"/>
      <dgm:spPr/>
    </dgm:pt>
    <dgm:pt modelId="{8511704A-2D31-D843-81E0-8A8BC756CD6C}" type="pres">
      <dgm:prSet presAssocID="{2C56F2B1-3E39-304A-B9A4-EF448B089FAA}" presName="parTxOnly" presStyleLbl="node1" presStyleIdx="5" presStyleCnt="9">
        <dgm:presLayoutVars>
          <dgm:bulletEnabled val="1"/>
        </dgm:presLayoutVars>
      </dgm:prSet>
      <dgm:spPr/>
      <dgm:t>
        <a:bodyPr/>
        <a:lstStyle/>
        <a:p>
          <a:endParaRPr lang="en-US"/>
        </a:p>
      </dgm:t>
    </dgm:pt>
    <dgm:pt modelId="{E968476A-4694-C14A-9808-6D8060F65AD4}" type="pres">
      <dgm:prSet presAssocID="{B1771958-5AC5-3C4E-A8C0-0CEDCE51283A}" presName="parSpace" presStyleCnt="0"/>
      <dgm:spPr/>
    </dgm:pt>
    <dgm:pt modelId="{061379D2-64AB-2143-9277-71444E47A863}" type="pres">
      <dgm:prSet presAssocID="{F545D639-4D33-E248-84BA-CEAFEC8CBDC8}" presName="parTxOnly" presStyleLbl="node1" presStyleIdx="6" presStyleCnt="9">
        <dgm:presLayoutVars>
          <dgm:bulletEnabled val="1"/>
        </dgm:presLayoutVars>
      </dgm:prSet>
      <dgm:spPr/>
      <dgm:t>
        <a:bodyPr/>
        <a:lstStyle/>
        <a:p>
          <a:endParaRPr lang="en-US"/>
        </a:p>
      </dgm:t>
    </dgm:pt>
    <dgm:pt modelId="{022946A7-08E3-B641-9C36-C49E6532CE85}" type="pres">
      <dgm:prSet presAssocID="{2802AF14-7D14-4E49-B522-7D5809FF2371}" presName="parSpace" presStyleCnt="0"/>
      <dgm:spPr/>
    </dgm:pt>
    <dgm:pt modelId="{3C4E318D-0FF5-9644-A27C-200037A1BB79}" type="pres">
      <dgm:prSet presAssocID="{6CED4608-906A-814F-BB92-7041AEFC3FFA}" presName="parTxOnly" presStyleLbl="node1" presStyleIdx="7" presStyleCnt="9">
        <dgm:presLayoutVars>
          <dgm:bulletEnabled val="1"/>
        </dgm:presLayoutVars>
      </dgm:prSet>
      <dgm:spPr/>
      <dgm:t>
        <a:bodyPr/>
        <a:lstStyle/>
        <a:p>
          <a:endParaRPr lang="en-US"/>
        </a:p>
      </dgm:t>
    </dgm:pt>
    <dgm:pt modelId="{8B45F8E6-900F-2646-B7E4-BDC1028DB595}" type="pres">
      <dgm:prSet presAssocID="{F12E465C-0234-6040-9840-64301E2B5CA5}" presName="parSpace" presStyleCnt="0"/>
      <dgm:spPr/>
    </dgm:pt>
    <dgm:pt modelId="{9785A60D-91FA-E840-8367-AF7930BC7FC5}" type="pres">
      <dgm:prSet presAssocID="{F0468D42-79D4-A843-9CE7-7DC669B1BF1B}" presName="parTxOnly" presStyleLbl="node1" presStyleIdx="8" presStyleCnt="9">
        <dgm:presLayoutVars>
          <dgm:bulletEnabled val="1"/>
        </dgm:presLayoutVars>
      </dgm:prSet>
      <dgm:spPr/>
      <dgm:t>
        <a:bodyPr/>
        <a:lstStyle/>
        <a:p>
          <a:endParaRPr lang="en-US"/>
        </a:p>
      </dgm:t>
    </dgm:pt>
  </dgm:ptLst>
  <dgm:cxnLst>
    <dgm:cxn modelId="{5DB2C175-E2C1-2C46-8870-7F4119082B89}" srcId="{D3F181B6-D1ED-D140-805F-D453A5A8EF8E}" destId="{8D1545AB-1BA6-DE48-B7D5-4B3FF3D5B871}" srcOrd="4" destOrd="0" parTransId="{CD692430-AFD2-A34F-9C1B-07D889F799BD}" sibTransId="{03285D1F-112E-8A4B-9F91-12B052A2766C}"/>
    <dgm:cxn modelId="{6A912C0C-A40C-E847-AAF3-05D406573A06}" type="presOf" srcId="{F545D639-4D33-E248-84BA-CEAFEC8CBDC8}" destId="{061379D2-64AB-2143-9277-71444E47A863}" srcOrd="0" destOrd="0" presId="urn:microsoft.com/office/officeart/2005/8/layout/hChevron3"/>
    <dgm:cxn modelId="{A58DCAD6-093E-874F-BA3C-BB8AFAD3A943}" srcId="{D3F181B6-D1ED-D140-805F-D453A5A8EF8E}" destId="{559E7D22-39F4-C644-9C5D-B108B71763C8}" srcOrd="2" destOrd="0" parTransId="{1B847F23-486A-B747-8C69-1B59173F9D39}" sibTransId="{53521338-6F8A-654C-AC5B-D430ECE497E7}"/>
    <dgm:cxn modelId="{C3F4AD1C-E357-1545-B798-26236C58BE19}" type="presOf" srcId="{D7BF25DA-531D-A446-A159-6F79AE7EFE2E}" destId="{9D4F525E-EF8B-9F49-9CBE-53667C4FB8F8}" srcOrd="0" destOrd="0" presId="urn:microsoft.com/office/officeart/2005/8/layout/hChevron3"/>
    <dgm:cxn modelId="{16E18DA2-E726-D64D-9F67-EA802A4A9ECB}" srcId="{D3F181B6-D1ED-D140-805F-D453A5A8EF8E}" destId="{294CBBED-71CD-BF4C-976E-8CF6615C8E64}" srcOrd="3" destOrd="0" parTransId="{D139CB33-DE1C-3C4D-8674-99EB4135FA9A}" sibTransId="{209FA7FA-C0EF-4143-A376-26AA6FD41E17}"/>
    <dgm:cxn modelId="{75233BBE-3381-1447-ACF9-A45537015A16}" srcId="{D3F181B6-D1ED-D140-805F-D453A5A8EF8E}" destId="{0B647D52-0204-554C-857C-4BFBBBF4A47C}" srcOrd="1" destOrd="0" parTransId="{AD8C38A7-D3F8-4D4D-986B-43A5481B6814}" sibTransId="{35800FBA-E3C0-CE40-806B-72086FFF369C}"/>
    <dgm:cxn modelId="{EC20DFC1-4730-DF4D-A752-D7FEEA211FB1}" type="presOf" srcId="{8D1545AB-1BA6-DE48-B7D5-4B3FF3D5B871}" destId="{9D139C41-0404-6244-B9CF-2D2014D504D8}" srcOrd="0" destOrd="0" presId="urn:microsoft.com/office/officeart/2005/8/layout/hChevron3"/>
    <dgm:cxn modelId="{62AA3D43-3024-F34C-A69B-6EA2B2C8ACFB}" srcId="{D3F181B6-D1ED-D140-805F-D453A5A8EF8E}" destId="{F545D639-4D33-E248-84BA-CEAFEC8CBDC8}" srcOrd="6" destOrd="0" parTransId="{3990EDBE-F12E-EB4D-B81C-CCDF1A9CB00D}" sibTransId="{2802AF14-7D14-4E49-B522-7D5809FF2371}"/>
    <dgm:cxn modelId="{73158D8F-AB52-8F4C-9A58-A2D1C7AAFCA1}" type="presOf" srcId="{2C56F2B1-3E39-304A-B9A4-EF448B089FAA}" destId="{8511704A-2D31-D843-81E0-8A8BC756CD6C}" srcOrd="0" destOrd="0" presId="urn:microsoft.com/office/officeart/2005/8/layout/hChevron3"/>
    <dgm:cxn modelId="{2CAF7A53-301B-9946-9626-107846655DA6}" srcId="{D3F181B6-D1ED-D140-805F-D453A5A8EF8E}" destId="{6CED4608-906A-814F-BB92-7041AEFC3FFA}" srcOrd="7" destOrd="0" parTransId="{33B75C1F-EEC0-2B4E-A1F2-B62EEDC6B004}" sibTransId="{F12E465C-0234-6040-9840-64301E2B5CA5}"/>
    <dgm:cxn modelId="{D2769694-84F4-CD44-9DFF-B8EAD1DFC6A8}" type="presOf" srcId="{6CED4608-906A-814F-BB92-7041AEFC3FFA}" destId="{3C4E318D-0FF5-9644-A27C-200037A1BB79}" srcOrd="0" destOrd="0" presId="urn:microsoft.com/office/officeart/2005/8/layout/hChevron3"/>
    <dgm:cxn modelId="{FD18EA5A-3A1C-7D49-A989-12DDA6886E14}" srcId="{D3F181B6-D1ED-D140-805F-D453A5A8EF8E}" destId="{2C56F2B1-3E39-304A-B9A4-EF448B089FAA}" srcOrd="5" destOrd="0" parTransId="{C54D1C49-3926-4E4A-BFE1-A8EBBBA89147}" sibTransId="{B1771958-5AC5-3C4E-A8C0-0CEDCE51283A}"/>
    <dgm:cxn modelId="{3FFE113B-09B4-DC46-BBDB-2C26ACBDB7D7}" srcId="{D3F181B6-D1ED-D140-805F-D453A5A8EF8E}" destId="{F0468D42-79D4-A843-9CE7-7DC669B1BF1B}" srcOrd="8" destOrd="0" parTransId="{8BA5466B-8196-354F-BC38-66D62F9DE932}" sibTransId="{AA41CA36-97A8-924F-A8C1-21139AA9B3BE}"/>
    <dgm:cxn modelId="{8ED8F86C-1AF1-8F41-AF6E-3B62B3EAD566}" type="presOf" srcId="{559E7D22-39F4-C644-9C5D-B108B71763C8}" destId="{7F3E46B9-333A-3448-A50A-0F0503FCF2E2}" srcOrd="0" destOrd="0" presId="urn:microsoft.com/office/officeart/2005/8/layout/hChevron3"/>
    <dgm:cxn modelId="{7F94B0A5-2E88-6E42-8E1A-C71F5A41A23F}" type="presOf" srcId="{F0468D42-79D4-A843-9CE7-7DC669B1BF1B}" destId="{9785A60D-91FA-E840-8367-AF7930BC7FC5}" srcOrd="0" destOrd="0" presId="urn:microsoft.com/office/officeart/2005/8/layout/hChevron3"/>
    <dgm:cxn modelId="{8F5342D1-DD86-954B-AEAF-812A13E2C436}" type="presOf" srcId="{0B647D52-0204-554C-857C-4BFBBBF4A47C}" destId="{77343F06-BD28-2448-BC36-1FC74AD53814}" srcOrd="0" destOrd="0" presId="urn:microsoft.com/office/officeart/2005/8/layout/hChevron3"/>
    <dgm:cxn modelId="{64E30547-2E3A-844E-8B62-57F4BB285086}" type="presOf" srcId="{D3F181B6-D1ED-D140-805F-D453A5A8EF8E}" destId="{6D319F5A-E2E6-8D4D-A515-01D91B593C7B}" srcOrd="0" destOrd="0" presId="urn:microsoft.com/office/officeart/2005/8/layout/hChevron3"/>
    <dgm:cxn modelId="{DBD7FE15-4002-034B-91CF-75CC50BC8056}" srcId="{D3F181B6-D1ED-D140-805F-D453A5A8EF8E}" destId="{D7BF25DA-531D-A446-A159-6F79AE7EFE2E}" srcOrd="0" destOrd="0" parTransId="{E424E470-7CED-A643-95FD-97EDBF7A9FF3}" sibTransId="{0B67655A-60FF-0B4E-A4DD-38917506E2C4}"/>
    <dgm:cxn modelId="{9A96615D-C4C2-554C-9D6F-558108BF92DA}" type="presOf" srcId="{294CBBED-71CD-BF4C-976E-8CF6615C8E64}" destId="{DA0757E0-6D01-1544-A2C4-85B87CE96C2F}" srcOrd="0" destOrd="0" presId="urn:microsoft.com/office/officeart/2005/8/layout/hChevron3"/>
    <dgm:cxn modelId="{5E41BBF9-5F77-9946-8905-9731B8A777DA}" type="presParOf" srcId="{6D319F5A-E2E6-8D4D-A515-01D91B593C7B}" destId="{9D4F525E-EF8B-9F49-9CBE-53667C4FB8F8}" srcOrd="0" destOrd="0" presId="urn:microsoft.com/office/officeart/2005/8/layout/hChevron3"/>
    <dgm:cxn modelId="{EDBE6336-45A3-284A-9289-1EA35B99CDDD}" type="presParOf" srcId="{6D319F5A-E2E6-8D4D-A515-01D91B593C7B}" destId="{02FD4CD4-730A-904D-A772-ECE84D1A4F5F}" srcOrd="1" destOrd="0" presId="urn:microsoft.com/office/officeart/2005/8/layout/hChevron3"/>
    <dgm:cxn modelId="{65AD8877-8921-514E-A24B-DEA681F89404}" type="presParOf" srcId="{6D319F5A-E2E6-8D4D-A515-01D91B593C7B}" destId="{77343F06-BD28-2448-BC36-1FC74AD53814}" srcOrd="2" destOrd="0" presId="urn:microsoft.com/office/officeart/2005/8/layout/hChevron3"/>
    <dgm:cxn modelId="{14730349-AD8F-6745-AC5C-0F9373E961B0}" type="presParOf" srcId="{6D319F5A-E2E6-8D4D-A515-01D91B593C7B}" destId="{362DCE5A-C5A0-A94C-8C92-4000BB3E55D2}" srcOrd="3" destOrd="0" presId="urn:microsoft.com/office/officeart/2005/8/layout/hChevron3"/>
    <dgm:cxn modelId="{8E2FD3BE-1664-804C-A99B-B252EAA77428}" type="presParOf" srcId="{6D319F5A-E2E6-8D4D-A515-01D91B593C7B}" destId="{7F3E46B9-333A-3448-A50A-0F0503FCF2E2}" srcOrd="4" destOrd="0" presId="urn:microsoft.com/office/officeart/2005/8/layout/hChevron3"/>
    <dgm:cxn modelId="{76AF7872-7578-9549-AD44-9DDD6728C4E8}" type="presParOf" srcId="{6D319F5A-E2E6-8D4D-A515-01D91B593C7B}" destId="{9182FBDB-DDFB-8D41-9CD5-0025F9FDBB9B}" srcOrd="5" destOrd="0" presId="urn:microsoft.com/office/officeart/2005/8/layout/hChevron3"/>
    <dgm:cxn modelId="{D642EBB2-D1E0-4C43-9648-C5680172A9D4}" type="presParOf" srcId="{6D319F5A-E2E6-8D4D-A515-01D91B593C7B}" destId="{DA0757E0-6D01-1544-A2C4-85B87CE96C2F}" srcOrd="6" destOrd="0" presId="urn:microsoft.com/office/officeart/2005/8/layout/hChevron3"/>
    <dgm:cxn modelId="{4DF40F89-25BC-E94E-BCD9-332FEA7334A2}" type="presParOf" srcId="{6D319F5A-E2E6-8D4D-A515-01D91B593C7B}" destId="{65FCE22F-534D-984C-85F1-01F0C86CFE73}" srcOrd="7" destOrd="0" presId="urn:microsoft.com/office/officeart/2005/8/layout/hChevron3"/>
    <dgm:cxn modelId="{990220E4-7460-B243-977B-8FC3F2B45678}" type="presParOf" srcId="{6D319F5A-E2E6-8D4D-A515-01D91B593C7B}" destId="{9D139C41-0404-6244-B9CF-2D2014D504D8}" srcOrd="8" destOrd="0" presId="urn:microsoft.com/office/officeart/2005/8/layout/hChevron3"/>
    <dgm:cxn modelId="{5ACCDABA-9E1E-3C40-A0E3-9C5BA52F3042}" type="presParOf" srcId="{6D319F5A-E2E6-8D4D-A515-01D91B593C7B}" destId="{03E39538-1B21-D14A-BA0D-FF13739F7C3D}" srcOrd="9" destOrd="0" presId="urn:microsoft.com/office/officeart/2005/8/layout/hChevron3"/>
    <dgm:cxn modelId="{5FE8DC3B-6E8C-D143-9A13-190CF2349246}" type="presParOf" srcId="{6D319F5A-E2E6-8D4D-A515-01D91B593C7B}" destId="{8511704A-2D31-D843-81E0-8A8BC756CD6C}" srcOrd="10" destOrd="0" presId="urn:microsoft.com/office/officeart/2005/8/layout/hChevron3"/>
    <dgm:cxn modelId="{AEEF3AFD-F9CB-3C4A-85E4-9C951DF08892}" type="presParOf" srcId="{6D319F5A-E2E6-8D4D-A515-01D91B593C7B}" destId="{E968476A-4694-C14A-9808-6D8060F65AD4}" srcOrd="11" destOrd="0" presId="urn:microsoft.com/office/officeart/2005/8/layout/hChevron3"/>
    <dgm:cxn modelId="{260C4004-04F8-384E-86DD-DAFD8D20E66D}" type="presParOf" srcId="{6D319F5A-E2E6-8D4D-A515-01D91B593C7B}" destId="{061379D2-64AB-2143-9277-71444E47A863}" srcOrd="12" destOrd="0" presId="urn:microsoft.com/office/officeart/2005/8/layout/hChevron3"/>
    <dgm:cxn modelId="{319B7243-B3A6-6644-B2E3-08C274246FA9}" type="presParOf" srcId="{6D319F5A-E2E6-8D4D-A515-01D91B593C7B}" destId="{022946A7-08E3-B641-9C36-C49E6532CE85}" srcOrd="13" destOrd="0" presId="urn:microsoft.com/office/officeart/2005/8/layout/hChevron3"/>
    <dgm:cxn modelId="{81FE8CAD-142F-A544-ABF6-7B99DABD0367}" type="presParOf" srcId="{6D319F5A-E2E6-8D4D-A515-01D91B593C7B}" destId="{3C4E318D-0FF5-9644-A27C-200037A1BB79}" srcOrd="14" destOrd="0" presId="urn:microsoft.com/office/officeart/2005/8/layout/hChevron3"/>
    <dgm:cxn modelId="{BBA54A58-68AB-A941-8C60-CB7394277DC2}" type="presParOf" srcId="{6D319F5A-E2E6-8D4D-A515-01D91B593C7B}" destId="{8B45F8E6-900F-2646-B7E4-BDC1028DB595}" srcOrd="15" destOrd="0" presId="urn:microsoft.com/office/officeart/2005/8/layout/hChevron3"/>
    <dgm:cxn modelId="{F0EB8054-F3AE-864B-A946-B4DB9DDACB9B}" type="presParOf" srcId="{6D319F5A-E2E6-8D4D-A515-01D91B593C7B}" destId="{9785A60D-91FA-E840-8367-AF7930BC7FC5}" srcOrd="16" destOrd="0" presId="urn:microsoft.com/office/officeart/2005/8/layout/hChevron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3E52DB7-0865-DE46-AC32-6A3E0BFD7DE1}" type="doc">
      <dgm:prSet loTypeId="urn:microsoft.com/office/officeart/2005/8/layout/process1" loCatId="" qsTypeId="urn:microsoft.com/office/officeart/2005/8/quickstyle/simple1" qsCatId="simple" csTypeId="urn:microsoft.com/office/officeart/2005/8/colors/accent1_2" csCatId="accent1" phldr="1"/>
      <dgm:spPr/>
    </dgm:pt>
    <dgm:pt modelId="{1D562EE1-9D71-F14B-9896-393D5C3E3209}">
      <dgm:prSet phldrT="[Text]"/>
      <dgm:spPr/>
      <dgm:t>
        <a:bodyPr/>
        <a:lstStyle/>
        <a:p>
          <a:pPr>
            <a:buFont typeface="+mj-lt"/>
            <a:buAutoNum type="arabicPeriod"/>
          </a:pPr>
          <a:r>
            <a:rPr lang="en-US" dirty="0"/>
            <a:t>Raw materials</a:t>
          </a:r>
        </a:p>
      </dgm:t>
    </dgm:pt>
    <dgm:pt modelId="{76C1BE15-B6BA-F643-A9C8-49CC9A8A2C64}" type="parTrans" cxnId="{FC63D8D1-8CDE-FA43-810B-AD770FE3070C}">
      <dgm:prSet/>
      <dgm:spPr/>
      <dgm:t>
        <a:bodyPr/>
        <a:lstStyle/>
        <a:p>
          <a:endParaRPr lang="en-US"/>
        </a:p>
      </dgm:t>
    </dgm:pt>
    <dgm:pt modelId="{479D69D4-4DD9-924D-9F06-909776A1BB5D}" type="sibTrans" cxnId="{FC63D8D1-8CDE-FA43-810B-AD770FE3070C}">
      <dgm:prSet/>
      <dgm:spPr/>
      <dgm:t>
        <a:bodyPr/>
        <a:lstStyle/>
        <a:p>
          <a:endParaRPr lang="en-US"/>
        </a:p>
      </dgm:t>
    </dgm:pt>
    <dgm:pt modelId="{71EEBC1A-85DF-C64E-8C5D-648082EA5823}">
      <dgm:prSet phldrT="[Text]"/>
      <dgm:spPr/>
      <dgm:t>
        <a:bodyPr/>
        <a:lstStyle/>
        <a:p>
          <a:pPr>
            <a:buFont typeface="+mj-lt"/>
            <a:buAutoNum type="arabicPeriod" startAt="2"/>
          </a:pPr>
          <a:r>
            <a:rPr lang="en-US" dirty="0"/>
            <a:t>Pre-processing</a:t>
          </a:r>
        </a:p>
      </dgm:t>
    </dgm:pt>
    <dgm:pt modelId="{39346A4E-1EF1-0C43-B21E-DA3C8FD9FF86}" type="parTrans" cxnId="{1A7586DD-704A-B64C-8E33-39CED049DE83}">
      <dgm:prSet/>
      <dgm:spPr/>
      <dgm:t>
        <a:bodyPr/>
        <a:lstStyle/>
        <a:p>
          <a:endParaRPr lang="en-US"/>
        </a:p>
      </dgm:t>
    </dgm:pt>
    <dgm:pt modelId="{73B069A4-F280-7944-B052-3618D509D789}" type="sibTrans" cxnId="{1A7586DD-704A-B64C-8E33-39CED049DE83}">
      <dgm:prSet/>
      <dgm:spPr/>
      <dgm:t>
        <a:bodyPr/>
        <a:lstStyle/>
        <a:p>
          <a:endParaRPr lang="en-US"/>
        </a:p>
      </dgm:t>
    </dgm:pt>
    <dgm:pt modelId="{0BDB53F8-837F-6442-8936-CE10A76C6B4C}">
      <dgm:prSet phldrT="[Text]"/>
      <dgm:spPr/>
      <dgm:t>
        <a:bodyPr/>
        <a:lstStyle/>
        <a:p>
          <a:pPr>
            <a:buFont typeface="+mj-lt"/>
            <a:buAutoNum type="arabicPeriod" startAt="3"/>
          </a:pPr>
          <a:r>
            <a:rPr lang="en-US" dirty="0"/>
            <a:t>Salting</a:t>
          </a:r>
        </a:p>
      </dgm:t>
    </dgm:pt>
    <dgm:pt modelId="{606FF740-4C3C-D648-9624-551FAE9BC5D3}" type="parTrans" cxnId="{2ECDFD0A-D048-7640-82FD-813CE61A262A}">
      <dgm:prSet/>
      <dgm:spPr/>
      <dgm:t>
        <a:bodyPr/>
        <a:lstStyle/>
        <a:p>
          <a:endParaRPr lang="en-US"/>
        </a:p>
      </dgm:t>
    </dgm:pt>
    <dgm:pt modelId="{F8144BF8-6459-B442-BF37-8F4D5F5B288C}" type="sibTrans" cxnId="{2ECDFD0A-D048-7640-82FD-813CE61A262A}">
      <dgm:prSet/>
      <dgm:spPr/>
      <dgm:t>
        <a:bodyPr/>
        <a:lstStyle/>
        <a:p>
          <a:endParaRPr lang="en-US"/>
        </a:p>
      </dgm:t>
    </dgm:pt>
    <dgm:pt modelId="{16B8D5C1-7E03-D24F-B65C-E259786C7D06}">
      <dgm:prSet/>
      <dgm:spPr/>
      <dgm:t>
        <a:bodyPr/>
        <a:lstStyle/>
        <a:p>
          <a:pPr>
            <a:buFont typeface="+mj-lt"/>
            <a:buAutoNum type="arabicPeriod" startAt="4"/>
          </a:pPr>
          <a:r>
            <a:rPr lang="en-US"/>
            <a:t>Desalting</a:t>
          </a:r>
        </a:p>
      </dgm:t>
    </dgm:pt>
    <dgm:pt modelId="{39ACE806-3F3F-2D43-BF24-42BD23D6EE51}" type="parTrans" cxnId="{3AB561F2-19CE-0840-B6F9-8ED40B0D8985}">
      <dgm:prSet/>
      <dgm:spPr/>
      <dgm:t>
        <a:bodyPr/>
        <a:lstStyle/>
        <a:p>
          <a:endParaRPr lang="en-US"/>
        </a:p>
      </dgm:t>
    </dgm:pt>
    <dgm:pt modelId="{053AE955-C11B-1F4D-8F7C-DDD17315ED77}" type="sibTrans" cxnId="{3AB561F2-19CE-0840-B6F9-8ED40B0D8985}">
      <dgm:prSet/>
      <dgm:spPr/>
      <dgm:t>
        <a:bodyPr/>
        <a:lstStyle/>
        <a:p>
          <a:endParaRPr lang="en-US"/>
        </a:p>
      </dgm:t>
    </dgm:pt>
    <dgm:pt modelId="{93B3F317-66E9-3546-B246-1AD7E5242F12}" type="pres">
      <dgm:prSet presAssocID="{13E52DB7-0865-DE46-AC32-6A3E0BFD7DE1}" presName="Name0" presStyleCnt="0">
        <dgm:presLayoutVars>
          <dgm:dir/>
          <dgm:resizeHandles val="exact"/>
        </dgm:presLayoutVars>
      </dgm:prSet>
      <dgm:spPr/>
    </dgm:pt>
    <dgm:pt modelId="{AAD212E3-4591-AE41-B0E4-F36BD404EB5E}" type="pres">
      <dgm:prSet presAssocID="{1D562EE1-9D71-F14B-9896-393D5C3E3209}" presName="node" presStyleLbl="node1" presStyleIdx="0" presStyleCnt="4">
        <dgm:presLayoutVars>
          <dgm:bulletEnabled val="1"/>
        </dgm:presLayoutVars>
      </dgm:prSet>
      <dgm:spPr/>
      <dgm:t>
        <a:bodyPr/>
        <a:lstStyle/>
        <a:p>
          <a:endParaRPr lang="en-US"/>
        </a:p>
      </dgm:t>
    </dgm:pt>
    <dgm:pt modelId="{001BE7D6-8615-7C47-9DB5-29DAC00309FC}" type="pres">
      <dgm:prSet presAssocID="{479D69D4-4DD9-924D-9F06-909776A1BB5D}" presName="sibTrans" presStyleLbl="sibTrans2D1" presStyleIdx="0" presStyleCnt="3"/>
      <dgm:spPr/>
      <dgm:t>
        <a:bodyPr/>
        <a:lstStyle/>
        <a:p>
          <a:endParaRPr lang="en-US"/>
        </a:p>
      </dgm:t>
    </dgm:pt>
    <dgm:pt modelId="{3AED69D2-00F5-EA41-AAC2-161585D20013}" type="pres">
      <dgm:prSet presAssocID="{479D69D4-4DD9-924D-9F06-909776A1BB5D}" presName="connectorText" presStyleLbl="sibTrans2D1" presStyleIdx="0" presStyleCnt="3"/>
      <dgm:spPr/>
      <dgm:t>
        <a:bodyPr/>
        <a:lstStyle/>
        <a:p>
          <a:endParaRPr lang="en-US"/>
        </a:p>
      </dgm:t>
    </dgm:pt>
    <dgm:pt modelId="{B103D2C3-4241-EC4B-95DF-421A862F66DC}" type="pres">
      <dgm:prSet presAssocID="{71EEBC1A-85DF-C64E-8C5D-648082EA5823}" presName="node" presStyleLbl="node1" presStyleIdx="1" presStyleCnt="4">
        <dgm:presLayoutVars>
          <dgm:bulletEnabled val="1"/>
        </dgm:presLayoutVars>
      </dgm:prSet>
      <dgm:spPr/>
      <dgm:t>
        <a:bodyPr/>
        <a:lstStyle/>
        <a:p>
          <a:endParaRPr lang="en-US"/>
        </a:p>
      </dgm:t>
    </dgm:pt>
    <dgm:pt modelId="{B709C093-59B5-E54E-9DE5-A9D8101CE1B0}" type="pres">
      <dgm:prSet presAssocID="{73B069A4-F280-7944-B052-3618D509D789}" presName="sibTrans" presStyleLbl="sibTrans2D1" presStyleIdx="1" presStyleCnt="3"/>
      <dgm:spPr/>
      <dgm:t>
        <a:bodyPr/>
        <a:lstStyle/>
        <a:p>
          <a:endParaRPr lang="en-US"/>
        </a:p>
      </dgm:t>
    </dgm:pt>
    <dgm:pt modelId="{746C6B14-5B3A-804E-B869-876CE4842EAB}" type="pres">
      <dgm:prSet presAssocID="{73B069A4-F280-7944-B052-3618D509D789}" presName="connectorText" presStyleLbl="sibTrans2D1" presStyleIdx="1" presStyleCnt="3"/>
      <dgm:spPr/>
      <dgm:t>
        <a:bodyPr/>
        <a:lstStyle/>
        <a:p>
          <a:endParaRPr lang="en-US"/>
        </a:p>
      </dgm:t>
    </dgm:pt>
    <dgm:pt modelId="{02A49877-CA21-A845-A0EF-76A88D662D4F}" type="pres">
      <dgm:prSet presAssocID="{0BDB53F8-837F-6442-8936-CE10A76C6B4C}" presName="node" presStyleLbl="node1" presStyleIdx="2" presStyleCnt="4">
        <dgm:presLayoutVars>
          <dgm:bulletEnabled val="1"/>
        </dgm:presLayoutVars>
      </dgm:prSet>
      <dgm:spPr/>
      <dgm:t>
        <a:bodyPr/>
        <a:lstStyle/>
        <a:p>
          <a:endParaRPr lang="en-US"/>
        </a:p>
      </dgm:t>
    </dgm:pt>
    <dgm:pt modelId="{25DB3D56-C47F-0244-B922-242910F018F5}" type="pres">
      <dgm:prSet presAssocID="{F8144BF8-6459-B442-BF37-8F4D5F5B288C}" presName="sibTrans" presStyleLbl="sibTrans2D1" presStyleIdx="2" presStyleCnt="3"/>
      <dgm:spPr/>
      <dgm:t>
        <a:bodyPr/>
        <a:lstStyle/>
        <a:p>
          <a:endParaRPr lang="en-US"/>
        </a:p>
      </dgm:t>
    </dgm:pt>
    <dgm:pt modelId="{BE1082AC-18E8-C74A-8BA3-D5FF34D8971C}" type="pres">
      <dgm:prSet presAssocID="{F8144BF8-6459-B442-BF37-8F4D5F5B288C}" presName="connectorText" presStyleLbl="sibTrans2D1" presStyleIdx="2" presStyleCnt="3"/>
      <dgm:spPr/>
      <dgm:t>
        <a:bodyPr/>
        <a:lstStyle/>
        <a:p>
          <a:endParaRPr lang="en-US"/>
        </a:p>
      </dgm:t>
    </dgm:pt>
    <dgm:pt modelId="{BBDE0674-A4FE-AB49-A146-02332375560C}" type="pres">
      <dgm:prSet presAssocID="{16B8D5C1-7E03-D24F-B65C-E259786C7D06}" presName="node" presStyleLbl="node1" presStyleIdx="3" presStyleCnt="4">
        <dgm:presLayoutVars>
          <dgm:bulletEnabled val="1"/>
        </dgm:presLayoutVars>
      </dgm:prSet>
      <dgm:spPr/>
      <dgm:t>
        <a:bodyPr/>
        <a:lstStyle/>
        <a:p>
          <a:endParaRPr lang="en-US"/>
        </a:p>
      </dgm:t>
    </dgm:pt>
  </dgm:ptLst>
  <dgm:cxnLst>
    <dgm:cxn modelId="{CA86C996-6210-4A49-848C-B22C21CC4E03}" type="presOf" srcId="{479D69D4-4DD9-924D-9F06-909776A1BB5D}" destId="{001BE7D6-8615-7C47-9DB5-29DAC00309FC}" srcOrd="0" destOrd="0" presId="urn:microsoft.com/office/officeart/2005/8/layout/process1"/>
    <dgm:cxn modelId="{31AD3AF9-3C3C-7F42-B371-3F0334541CFD}" type="presOf" srcId="{0BDB53F8-837F-6442-8936-CE10A76C6B4C}" destId="{02A49877-CA21-A845-A0EF-76A88D662D4F}" srcOrd="0" destOrd="0" presId="urn:microsoft.com/office/officeart/2005/8/layout/process1"/>
    <dgm:cxn modelId="{FC63D8D1-8CDE-FA43-810B-AD770FE3070C}" srcId="{13E52DB7-0865-DE46-AC32-6A3E0BFD7DE1}" destId="{1D562EE1-9D71-F14B-9896-393D5C3E3209}" srcOrd="0" destOrd="0" parTransId="{76C1BE15-B6BA-F643-A9C8-49CC9A8A2C64}" sibTransId="{479D69D4-4DD9-924D-9F06-909776A1BB5D}"/>
    <dgm:cxn modelId="{B23B8F12-1E52-E04D-9E17-2A8F63708798}" type="presOf" srcId="{F8144BF8-6459-B442-BF37-8F4D5F5B288C}" destId="{25DB3D56-C47F-0244-B922-242910F018F5}" srcOrd="0" destOrd="0" presId="urn:microsoft.com/office/officeart/2005/8/layout/process1"/>
    <dgm:cxn modelId="{3AB561F2-19CE-0840-B6F9-8ED40B0D8985}" srcId="{13E52DB7-0865-DE46-AC32-6A3E0BFD7DE1}" destId="{16B8D5C1-7E03-D24F-B65C-E259786C7D06}" srcOrd="3" destOrd="0" parTransId="{39ACE806-3F3F-2D43-BF24-42BD23D6EE51}" sibTransId="{053AE955-C11B-1F4D-8F7C-DDD17315ED77}"/>
    <dgm:cxn modelId="{2D292EFE-EBCC-7D4E-8135-A6A069E396EA}" type="presOf" srcId="{13E52DB7-0865-DE46-AC32-6A3E0BFD7DE1}" destId="{93B3F317-66E9-3546-B246-1AD7E5242F12}" srcOrd="0" destOrd="0" presId="urn:microsoft.com/office/officeart/2005/8/layout/process1"/>
    <dgm:cxn modelId="{A755F54C-DC0D-0C43-9FE8-79E3B117C965}" type="presOf" srcId="{73B069A4-F280-7944-B052-3618D509D789}" destId="{746C6B14-5B3A-804E-B869-876CE4842EAB}" srcOrd="1" destOrd="0" presId="urn:microsoft.com/office/officeart/2005/8/layout/process1"/>
    <dgm:cxn modelId="{F146B82F-9155-6846-823B-7F44BD213990}" type="presOf" srcId="{1D562EE1-9D71-F14B-9896-393D5C3E3209}" destId="{AAD212E3-4591-AE41-B0E4-F36BD404EB5E}" srcOrd="0" destOrd="0" presId="urn:microsoft.com/office/officeart/2005/8/layout/process1"/>
    <dgm:cxn modelId="{A31EC8E2-0CD2-644B-9984-A0F8911869F8}" type="presOf" srcId="{F8144BF8-6459-B442-BF37-8F4D5F5B288C}" destId="{BE1082AC-18E8-C74A-8BA3-D5FF34D8971C}" srcOrd="1" destOrd="0" presId="urn:microsoft.com/office/officeart/2005/8/layout/process1"/>
    <dgm:cxn modelId="{0432B4D7-E082-A64A-B587-E20E75DA66C4}" type="presOf" srcId="{73B069A4-F280-7944-B052-3618D509D789}" destId="{B709C093-59B5-E54E-9DE5-A9D8101CE1B0}" srcOrd="0" destOrd="0" presId="urn:microsoft.com/office/officeart/2005/8/layout/process1"/>
    <dgm:cxn modelId="{DD38494F-6B45-E045-83F1-10FEAE0CBCB2}" type="presOf" srcId="{16B8D5C1-7E03-D24F-B65C-E259786C7D06}" destId="{BBDE0674-A4FE-AB49-A146-02332375560C}" srcOrd="0" destOrd="0" presId="urn:microsoft.com/office/officeart/2005/8/layout/process1"/>
    <dgm:cxn modelId="{D242B17B-E335-674F-9302-9F3713F88ACC}" type="presOf" srcId="{479D69D4-4DD9-924D-9F06-909776A1BB5D}" destId="{3AED69D2-00F5-EA41-AAC2-161585D20013}" srcOrd="1" destOrd="0" presId="urn:microsoft.com/office/officeart/2005/8/layout/process1"/>
    <dgm:cxn modelId="{CC335049-F614-8E48-BDB5-C5AFD8BE51C6}" type="presOf" srcId="{71EEBC1A-85DF-C64E-8C5D-648082EA5823}" destId="{B103D2C3-4241-EC4B-95DF-421A862F66DC}" srcOrd="0" destOrd="0" presId="urn:microsoft.com/office/officeart/2005/8/layout/process1"/>
    <dgm:cxn modelId="{1A7586DD-704A-B64C-8E33-39CED049DE83}" srcId="{13E52DB7-0865-DE46-AC32-6A3E0BFD7DE1}" destId="{71EEBC1A-85DF-C64E-8C5D-648082EA5823}" srcOrd="1" destOrd="0" parTransId="{39346A4E-1EF1-0C43-B21E-DA3C8FD9FF86}" sibTransId="{73B069A4-F280-7944-B052-3618D509D789}"/>
    <dgm:cxn modelId="{2ECDFD0A-D048-7640-82FD-813CE61A262A}" srcId="{13E52DB7-0865-DE46-AC32-6A3E0BFD7DE1}" destId="{0BDB53F8-837F-6442-8936-CE10A76C6B4C}" srcOrd="2" destOrd="0" parTransId="{606FF740-4C3C-D648-9624-551FAE9BC5D3}" sibTransId="{F8144BF8-6459-B442-BF37-8F4D5F5B288C}"/>
    <dgm:cxn modelId="{C7FBF51E-11DC-A24A-B3DF-4B2A5253BE93}" type="presParOf" srcId="{93B3F317-66E9-3546-B246-1AD7E5242F12}" destId="{AAD212E3-4591-AE41-B0E4-F36BD404EB5E}" srcOrd="0" destOrd="0" presId="urn:microsoft.com/office/officeart/2005/8/layout/process1"/>
    <dgm:cxn modelId="{41137EB4-85E5-1F4B-AD98-072564479BDB}" type="presParOf" srcId="{93B3F317-66E9-3546-B246-1AD7E5242F12}" destId="{001BE7D6-8615-7C47-9DB5-29DAC00309FC}" srcOrd="1" destOrd="0" presId="urn:microsoft.com/office/officeart/2005/8/layout/process1"/>
    <dgm:cxn modelId="{FA0FFA09-6950-E740-9627-4FA904E46173}" type="presParOf" srcId="{001BE7D6-8615-7C47-9DB5-29DAC00309FC}" destId="{3AED69D2-00F5-EA41-AAC2-161585D20013}" srcOrd="0" destOrd="0" presId="urn:microsoft.com/office/officeart/2005/8/layout/process1"/>
    <dgm:cxn modelId="{ED7FBC66-C6BA-C64D-A52D-725EC7E990D3}" type="presParOf" srcId="{93B3F317-66E9-3546-B246-1AD7E5242F12}" destId="{B103D2C3-4241-EC4B-95DF-421A862F66DC}" srcOrd="2" destOrd="0" presId="urn:microsoft.com/office/officeart/2005/8/layout/process1"/>
    <dgm:cxn modelId="{2849F780-8683-D14D-B8A9-DA7B5FBE3345}" type="presParOf" srcId="{93B3F317-66E9-3546-B246-1AD7E5242F12}" destId="{B709C093-59B5-E54E-9DE5-A9D8101CE1B0}" srcOrd="3" destOrd="0" presId="urn:microsoft.com/office/officeart/2005/8/layout/process1"/>
    <dgm:cxn modelId="{50FD6391-4741-8B41-B90E-9A909E0841D6}" type="presParOf" srcId="{B709C093-59B5-E54E-9DE5-A9D8101CE1B0}" destId="{746C6B14-5B3A-804E-B869-876CE4842EAB}" srcOrd="0" destOrd="0" presId="urn:microsoft.com/office/officeart/2005/8/layout/process1"/>
    <dgm:cxn modelId="{068FB452-5B6B-364E-B7B4-3021A2080377}" type="presParOf" srcId="{93B3F317-66E9-3546-B246-1AD7E5242F12}" destId="{02A49877-CA21-A845-A0EF-76A88D662D4F}" srcOrd="4" destOrd="0" presId="urn:microsoft.com/office/officeart/2005/8/layout/process1"/>
    <dgm:cxn modelId="{1003788C-2B5D-4E47-B2DD-E5633916EE16}" type="presParOf" srcId="{93B3F317-66E9-3546-B246-1AD7E5242F12}" destId="{25DB3D56-C47F-0244-B922-242910F018F5}" srcOrd="5" destOrd="0" presId="urn:microsoft.com/office/officeart/2005/8/layout/process1"/>
    <dgm:cxn modelId="{0B2B994A-5D06-4B45-8352-7E9C7E006A02}" type="presParOf" srcId="{25DB3D56-C47F-0244-B922-242910F018F5}" destId="{BE1082AC-18E8-C74A-8BA3-D5FF34D8971C}" srcOrd="0" destOrd="0" presId="urn:microsoft.com/office/officeart/2005/8/layout/process1"/>
    <dgm:cxn modelId="{6A0B8A6A-F771-0143-9B2E-7FDFD1ED1050}" type="presParOf" srcId="{93B3F317-66E9-3546-B246-1AD7E5242F12}" destId="{BBDE0674-A4FE-AB49-A146-02332375560C}" srcOrd="6" destOrd="0" presId="urn:microsoft.com/office/officeart/2005/8/layout/process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AE5F5D-3FBA-2A45-A2FA-5F7029A13B47}">
      <dsp:nvSpPr>
        <dsp:cNvPr id="0" name=""/>
        <dsp:cNvSpPr/>
      </dsp:nvSpPr>
      <dsp:spPr>
        <a:xfrm>
          <a:off x="3741" y="1170944"/>
          <a:ext cx="1012779" cy="72160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buFont typeface="+mj-lt"/>
            <a:buAutoNum type="arabicPeriod"/>
          </a:pPr>
          <a:r>
            <a:rPr lang="en-US" sz="1400" kern="1200" dirty="0"/>
            <a:t>Raw materials</a:t>
          </a:r>
        </a:p>
      </dsp:txBody>
      <dsp:txXfrm>
        <a:off x="24876" y="1192079"/>
        <a:ext cx="970509" cy="679335"/>
      </dsp:txXfrm>
    </dsp:sp>
    <dsp:sp modelId="{800CB6B4-3899-4B4E-A3AF-21CB55E4E15F}">
      <dsp:nvSpPr>
        <dsp:cNvPr id="0" name=""/>
        <dsp:cNvSpPr/>
      </dsp:nvSpPr>
      <dsp:spPr>
        <a:xfrm>
          <a:off x="1117799" y="1406162"/>
          <a:ext cx="214709" cy="25116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dsp:txBody>
      <dsp:txXfrm>
        <a:off x="1117799" y="1456396"/>
        <a:ext cx="150296" cy="150701"/>
      </dsp:txXfrm>
    </dsp:sp>
    <dsp:sp modelId="{11261FE2-7E25-DB43-A1F1-FDA444AFCB7E}">
      <dsp:nvSpPr>
        <dsp:cNvPr id="0" name=""/>
        <dsp:cNvSpPr/>
      </dsp:nvSpPr>
      <dsp:spPr>
        <a:xfrm>
          <a:off x="1421632" y="1170944"/>
          <a:ext cx="1012779" cy="72160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a:t>Pre-processing</a:t>
          </a:r>
          <a:endParaRPr lang="en-VN" sz="1400" kern="1200" dirty="0"/>
        </a:p>
      </dsp:txBody>
      <dsp:txXfrm>
        <a:off x="1442767" y="1192079"/>
        <a:ext cx="970509" cy="679335"/>
      </dsp:txXfrm>
    </dsp:sp>
    <dsp:sp modelId="{50E6D8FE-8FF0-D445-94FC-56B18E5FB4CD}">
      <dsp:nvSpPr>
        <dsp:cNvPr id="0" name=""/>
        <dsp:cNvSpPr/>
      </dsp:nvSpPr>
      <dsp:spPr>
        <a:xfrm>
          <a:off x="2535690" y="1406162"/>
          <a:ext cx="214709" cy="25116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dsp:txBody>
      <dsp:txXfrm>
        <a:off x="2535690" y="1456396"/>
        <a:ext cx="150296" cy="150701"/>
      </dsp:txXfrm>
    </dsp:sp>
    <dsp:sp modelId="{BC29D721-C2EB-8047-91D6-EEB211A0D4C7}">
      <dsp:nvSpPr>
        <dsp:cNvPr id="0" name=""/>
        <dsp:cNvSpPr/>
      </dsp:nvSpPr>
      <dsp:spPr>
        <a:xfrm>
          <a:off x="2839524" y="1170944"/>
          <a:ext cx="1012779" cy="72160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a:t>Salting</a:t>
          </a:r>
        </a:p>
      </dsp:txBody>
      <dsp:txXfrm>
        <a:off x="2860659" y="1192079"/>
        <a:ext cx="970509" cy="679335"/>
      </dsp:txXfrm>
    </dsp:sp>
    <dsp:sp modelId="{BD45F474-2EC4-5949-A51F-92B994A842CA}">
      <dsp:nvSpPr>
        <dsp:cNvPr id="0" name=""/>
        <dsp:cNvSpPr/>
      </dsp:nvSpPr>
      <dsp:spPr>
        <a:xfrm>
          <a:off x="3953582" y="1406162"/>
          <a:ext cx="214709" cy="25116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dsp:txBody>
      <dsp:txXfrm>
        <a:off x="3953582" y="1456396"/>
        <a:ext cx="150296" cy="150701"/>
      </dsp:txXfrm>
    </dsp:sp>
    <dsp:sp modelId="{09062BC1-C19A-5849-9504-07E176800CBE}">
      <dsp:nvSpPr>
        <dsp:cNvPr id="0" name=""/>
        <dsp:cNvSpPr/>
      </dsp:nvSpPr>
      <dsp:spPr>
        <a:xfrm>
          <a:off x="4257416" y="1170944"/>
          <a:ext cx="1012779" cy="72160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a:t>Desalting</a:t>
          </a:r>
        </a:p>
      </dsp:txBody>
      <dsp:txXfrm>
        <a:off x="4278551" y="1192079"/>
        <a:ext cx="970509" cy="679335"/>
      </dsp:txXfrm>
    </dsp:sp>
    <dsp:sp modelId="{C1FFCE02-C439-4B4A-AFB3-C0D561174BFD}">
      <dsp:nvSpPr>
        <dsp:cNvPr id="0" name=""/>
        <dsp:cNvSpPr/>
      </dsp:nvSpPr>
      <dsp:spPr>
        <a:xfrm>
          <a:off x="5371474" y="1406162"/>
          <a:ext cx="214709" cy="25116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dsp:txBody>
      <dsp:txXfrm>
        <a:off x="5371474" y="1456396"/>
        <a:ext cx="150296" cy="150701"/>
      </dsp:txXfrm>
    </dsp:sp>
    <dsp:sp modelId="{93D25861-5FB7-5348-A759-30DFBCE66E53}">
      <dsp:nvSpPr>
        <dsp:cNvPr id="0" name=""/>
        <dsp:cNvSpPr/>
      </dsp:nvSpPr>
      <dsp:spPr>
        <a:xfrm>
          <a:off x="5675308" y="1170944"/>
          <a:ext cx="1012779" cy="72160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buFont typeface="+mj-lt"/>
            <a:buNone/>
          </a:pPr>
          <a:r>
            <a:rPr lang="en-US" sz="1400" kern="1200" dirty="0"/>
            <a:t>Arrange fish on racks</a:t>
          </a:r>
        </a:p>
      </dsp:txBody>
      <dsp:txXfrm>
        <a:off x="5696443" y="1192079"/>
        <a:ext cx="970509" cy="679335"/>
      </dsp:txXfrm>
    </dsp:sp>
    <dsp:sp modelId="{EDF1CD34-947A-BF44-A5A9-5BABCCCCA541}">
      <dsp:nvSpPr>
        <dsp:cNvPr id="0" name=""/>
        <dsp:cNvSpPr/>
      </dsp:nvSpPr>
      <dsp:spPr>
        <a:xfrm>
          <a:off x="6789366" y="1406162"/>
          <a:ext cx="214709" cy="25116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dsp:txBody>
      <dsp:txXfrm>
        <a:off x="6789366" y="1456396"/>
        <a:ext cx="150296" cy="150701"/>
      </dsp:txXfrm>
    </dsp:sp>
    <dsp:sp modelId="{E428F3A0-9C34-EB43-A2F3-FA1B018189EE}">
      <dsp:nvSpPr>
        <dsp:cNvPr id="0" name=""/>
        <dsp:cNvSpPr/>
      </dsp:nvSpPr>
      <dsp:spPr>
        <a:xfrm>
          <a:off x="7093200" y="1170944"/>
          <a:ext cx="1012779" cy="72160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a:t>Drying</a:t>
          </a:r>
        </a:p>
      </dsp:txBody>
      <dsp:txXfrm>
        <a:off x="7114335" y="1192079"/>
        <a:ext cx="970509" cy="679335"/>
      </dsp:txXfrm>
    </dsp:sp>
    <dsp:sp modelId="{F5160EF0-E52C-954A-8FCE-84C7798A1713}">
      <dsp:nvSpPr>
        <dsp:cNvPr id="0" name=""/>
        <dsp:cNvSpPr/>
      </dsp:nvSpPr>
      <dsp:spPr>
        <a:xfrm>
          <a:off x="8207258" y="1406162"/>
          <a:ext cx="214709" cy="25116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dsp:txBody>
      <dsp:txXfrm>
        <a:off x="8207258" y="1456396"/>
        <a:ext cx="150296" cy="150701"/>
      </dsp:txXfrm>
    </dsp:sp>
    <dsp:sp modelId="{04215EEF-1A11-5244-B19F-E8783BF1B31A}">
      <dsp:nvSpPr>
        <dsp:cNvPr id="0" name=""/>
        <dsp:cNvSpPr/>
      </dsp:nvSpPr>
      <dsp:spPr>
        <a:xfrm>
          <a:off x="8511092" y="1170944"/>
          <a:ext cx="1012779" cy="72160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a:t>Packaging</a:t>
          </a:r>
        </a:p>
      </dsp:txBody>
      <dsp:txXfrm>
        <a:off x="8532227" y="1192079"/>
        <a:ext cx="970509" cy="679335"/>
      </dsp:txXfrm>
    </dsp:sp>
    <dsp:sp modelId="{1241215E-AE10-DA46-9692-9720F386F603}">
      <dsp:nvSpPr>
        <dsp:cNvPr id="0" name=""/>
        <dsp:cNvSpPr/>
      </dsp:nvSpPr>
      <dsp:spPr>
        <a:xfrm>
          <a:off x="9625150" y="1406162"/>
          <a:ext cx="214709" cy="25116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dsp:txBody>
      <dsp:txXfrm>
        <a:off x="9625150" y="1456396"/>
        <a:ext cx="150296" cy="150701"/>
      </dsp:txXfrm>
    </dsp:sp>
    <dsp:sp modelId="{C51C47D2-462F-3D4C-BF42-AD1AA44E5C61}">
      <dsp:nvSpPr>
        <dsp:cNvPr id="0" name=""/>
        <dsp:cNvSpPr/>
      </dsp:nvSpPr>
      <dsp:spPr>
        <a:xfrm>
          <a:off x="9928983" y="1170944"/>
          <a:ext cx="1012779" cy="72160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a:t>Storage</a:t>
          </a:r>
          <a:endParaRPr lang="en-US" sz="1400" kern="1200" dirty="0"/>
        </a:p>
      </dsp:txBody>
      <dsp:txXfrm>
        <a:off x="9950118" y="1192079"/>
        <a:ext cx="970509" cy="67933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4F525E-EF8B-9F49-9CBE-53667C4FB8F8}">
      <dsp:nvSpPr>
        <dsp:cNvPr id="0" name=""/>
        <dsp:cNvSpPr/>
      </dsp:nvSpPr>
      <dsp:spPr>
        <a:xfrm>
          <a:off x="4999" y="2001447"/>
          <a:ext cx="1455168" cy="582067"/>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8674" tIns="29337" rIns="14669" bIns="29337" numCol="1" spcCol="1270" anchor="ctr" anchorCtr="0">
          <a:noAutofit/>
        </a:bodyPr>
        <a:lstStyle/>
        <a:p>
          <a:pPr lvl="0" algn="ctr" defTabSz="466725">
            <a:lnSpc>
              <a:spcPct val="90000"/>
            </a:lnSpc>
            <a:spcBef>
              <a:spcPct val="0"/>
            </a:spcBef>
            <a:spcAft>
              <a:spcPct val="35000"/>
            </a:spcAft>
            <a:buFont typeface="+mj-lt"/>
            <a:buAutoNum type="arabicPeriod" startAt="5"/>
          </a:pPr>
          <a:r>
            <a:rPr lang="en-US" sz="1050" kern="1200" dirty="0"/>
            <a:t>Draining</a:t>
          </a:r>
        </a:p>
      </dsp:txBody>
      <dsp:txXfrm>
        <a:off x="4999" y="2001447"/>
        <a:ext cx="1309651" cy="582067"/>
      </dsp:txXfrm>
    </dsp:sp>
    <dsp:sp modelId="{77343F06-BD28-2448-BC36-1FC74AD53814}">
      <dsp:nvSpPr>
        <dsp:cNvPr id="0" name=""/>
        <dsp:cNvSpPr/>
      </dsp:nvSpPr>
      <dsp:spPr>
        <a:xfrm>
          <a:off x="1169134" y="2001447"/>
          <a:ext cx="1455168" cy="582067"/>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29337" rIns="14669" bIns="29337" numCol="1" spcCol="1270" anchor="ctr" anchorCtr="0">
          <a:noAutofit/>
        </a:bodyPr>
        <a:lstStyle/>
        <a:p>
          <a:pPr lvl="0" algn="ctr" defTabSz="466725">
            <a:lnSpc>
              <a:spcPct val="90000"/>
            </a:lnSpc>
            <a:spcBef>
              <a:spcPct val="0"/>
            </a:spcBef>
            <a:spcAft>
              <a:spcPct val="35000"/>
            </a:spcAft>
            <a:buFont typeface="+mj-lt"/>
            <a:buAutoNum type="arabicPeriod" startAt="6"/>
          </a:pPr>
          <a:r>
            <a:rPr lang="en-US" sz="1050" kern="1200" dirty="0"/>
            <a:t>Hanging or tray placement</a:t>
          </a:r>
        </a:p>
      </dsp:txBody>
      <dsp:txXfrm>
        <a:off x="1460168" y="2001447"/>
        <a:ext cx="873101" cy="582067"/>
      </dsp:txXfrm>
    </dsp:sp>
    <dsp:sp modelId="{7F3E46B9-333A-3448-A50A-0F0503FCF2E2}">
      <dsp:nvSpPr>
        <dsp:cNvPr id="0" name=""/>
        <dsp:cNvSpPr/>
      </dsp:nvSpPr>
      <dsp:spPr>
        <a:xfrm>
          <a:off x="2333269" y="2001447"/>
          <a:ext cx="1455168" cy="582067"/>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29337" rIns="14669" bIns="29337" numCol="1" spcCol="1270" anchor="ctr" anchorCtr="0">
          <a:noAutofit/>
        </a:bodyPr>
        <a:lstStyle/>
        <a:p>
          <a:pPr lvl="0" algn="ctr" defTabSz="466725">
            <a:lnSpc>
              <a:spcPct val="90000"/>
            </a:lnSpc>
            <a:spcBef>
              <a:spcPct val="0"/>
            </a:spcBef>
            <a:spcAft>
              <a:spcPct val="35000"/>
            </a:spcAft>
            <a:buFont typeface="+mj-lt"/>
            <a:buAutoNum type="arabicPeriod" startAt="7"/>
          </a:pPr>
          <a:r>
            <a:rPr lang="en-US" sz="1050" kern="1200" dirty="0"/>
            <a:t>Preliminary drying</a:t>
          </a:r>
        </a:p>
      </dsp:txBody>
      <dsp:txXfrm>
        <a:off x="2624303" y="2001447"/>
        <a:ext cx="873101" cy="582067"/>
      </dsp:txXfrm>
    </dsp:sp>
    <dsp:sp modelId="{DA0757E0-6D01-1544-A2C4-85B87CE96C2F}">
      <dsp:nvSpPr>
        <dsp:cNvPr id="0" name=""/>
        <dsp:cNvSpPr/>
      </dsp:nvSpPr>
      <dsp:spPr>
        <a:xfrm>
          <a:off x="3497404" y="2001447"/>
          <a:ext cx="1455168" cy="582067"/>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29337" rIns="14669" bIns="29337" numCol="1" spcCol="1270" anchor="ctr" anchorCtr="0">
          <a:noAutofit/>
        </a:bodyPr>
        <a:lstStyle/>
        <a:p>
          <a:pPr lvl="0" algn="ctr" defTabSz="466725">
            <a:lnSpc>
              <a:spcPct val="90000"/>
            </a:lnSpc>
            <a:spcBef>
              <a:spcPct val="0"/>
            </a:spcBef>
            <a:spcAft>
              <a:spcPct val="35000"/>
            </a:spcAft>
            <a:buFont typeface="+mj-lt"/>
            <a:buAutoNum type="arabicPeriod" startAt="8"/>
          </a:pPr>
          <a:r>
            <a:rPr lang="en-US" sz="1050" kern="1200"/>
            <a:t>Smoking</a:t>
          </a:r>
          <a:endParaRPr lang="en-US" sz="1050" kern="1200" dirty="0"/>
        </a:p>
      </dsp:txBody>
      <dsp:txXfrm>
        <a:off x="3788438" y="2001447"/>
        <a:ext cx="873101" cy="582067"/>
      </dsp:txXfrm>
    </dsp:sp>
    <dsp:sp modelId="{9D139C41-0404-6244-B9CF-2D2014D504D8}">
      <dsp:nvSpPr>
        <dsp:cNvPr id="0" name=""/>
        <dsp:cNvSpPr/>
      </dsp:nvSpPr>
      <dsp:spPr>
        <a:xfrm>
          <a:off x="4661539" y="2001447"/>
          <a:ext cx="1455168" cy="582067"/>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29337" rIns="14669" bIns="29337" numCol="1" spcCol="1270" anchor="ctr" anchorCtr="0">
          <a:noAutofit/>
        </a:bodyPr>
        <a:lstStyle/>
        <a:p>
          <a:pPr lvl="0" algn="ctr" defTabSz="466725">
            <a:lnSpc>
              <a:spcPct val="90000"/>
            </a:lnSpc>
            <a:spcBef>
              <a:spcPct val="0"/>
            </a:spcBef>
            <a:spcAft>
              <a:spcPct val="35000"/>
            </a:spcAft>
            <a:buFont typeface="+mj-lt"/>
            <a:buAutoNum type="arabicPeriod" startAt="9"/>
          </a:pPr>
          <a:r>
            <a:rPr lang="en-US" sz="1050" kern="1200"/>
            <a:t>Cooking</a:t>
          </a:r>
          <a:endParaRPr lang="en-US" sz="1050" kern="1200" dirty="0"/>
        </a:p>
      </dsp:txBody>
      <dsp:txXfrm>
        <a:off x="4952573" y="2001447"/>
        <a:ext cx="873101" cy="582067"/>
      </dsp:txXfrm>
    </dsp:sp>
    <dsp:sp modelId="{8511704A-2D31-D843-81E0-8A8BC756CD6C}">
      <dsp:nvSpPr>
        <dsp:cNvPr id="0" name=""/>
        <dsp:cNvSpPr/>
      </dsp:nvSpPr>
      <dsp:spPr>
        <a:xfrm>
          <a:off x="5825674" y="2001447"/>
          <a:ext cx="1455168" cy="582067"/>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29337" rIns="14669" bIns="29337" numCol="1" spcCol="1270" anchor="ctr" anchorCtr="0">
          <a:noAutofit/>
        </a:bodyPr>
        <a:lstStyle/>
        <a:p>
          <a:pPr lvl="0" algn="ctr" defTabSz="466725">
            <a:lnSpc>
              <a:spcPct val="90000"/>
            </a:lnSpc>
            <a:spcBef>
              <a:spcPct val="0"/>
            </a:spcBef>
            <a:spcAft>
              <a:spcPct val="35000"/>
            </a:spcAft>
            <a:buFont typeface="+mj-lt"/>
            <a:buAutoNum type="arabicPeriod" startAt="10"/>
          </a:pPr>
          <a:r>
            <a:rPr lang="en-US" sz="1050" kern="1200"/>
            <a:t>Inspection</a:t>
          </a:r>
          <a:endParaRPr lang="en-US" sz="1050" kern="1200" dirty="0"/>
        </a:p>
      </dsp:txBody>
      <dsp:txXfrm>
        <a:off x="6116708" y="2001447"/>
        <a:ext cx="873101" cy="582067"/>
      </dsp:txXfrm>
    </dsp:sp>
    <dsp:sp modelId="{061379D2-64AB-2143-9277-71444E47A863}">
      <dsp:nvSpPr>
        <dsp:cNvPr id="0" name=""/>
        <dsp:cNvSpPr/>
      </dsp:nvSpPr>
      <dsp:spPr>
        <a:xfrm>
          <a:off x="6989808" y="2001447"/>
          <a:ext cx="1455168" cy="582067"/>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29337" rIns="14669" bIns="29337" numCol="1" spcCol="1270" anchor="ctr" anchorCtr="0">
          <a:noAutofit/>
        </a:bodyPr>
        <a:lstStyle/>
        <a:p>
          <a:pPr lvl="0" algn="ctr" defTabSz="466725">
            <a:lnSpc>
              <a:spcPct val="90000"/>
            </a:lnSpc>
            <a:spcBef>
              <a:spcPct val="0"/>
            </a:spcBef>
            <a:spcAft>
              <a:spcPct val="35000"/>
            </a:spcAft>
            <a:buFont typeface="+mj-lt"/>
            <a:buAutoNum type="arabicPeriod" startAt="11"/>
          </a:pPr>
          <a:r>
            <a:rPr lang="en-US" sz="1050" kern="1200"/>
            <a:t>Grading</a:t>
          </a:r>
          <a:endParaRPr lang="en-US" sz="1050" kern="1200" dirty="0"/>
        </a:p>
      </dsp:txBody>
      <dsp:txXfrm>
        <a:off x="7280842" y="2001447"/>
        <a:ext cx="873101" cy="582067"/>
      </dsp:txXfrm>
    </dsp:sp>
    <dsp:sp modelId="{3C4E318D-0FF5-9644-A27C-200037A1BB79}">
      <dsp:nvSpPr>
        <dsp:cNvPr id="0" name=""/>
        <dsp:cNvSpPr/>
      </dsp:nvSpPr>
      <dsp:spPr>
        <a:xfrm>
          <a:off x="8153943" y="2001447"/>
          <a:ext cx="1455168" cy="582067"/>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29337" rIns="14669" bIns="29337" numCol="1" spcCol="1270" anchor="ctr" anchorCtr="0">
          <a:noAutofit/>
        </a:bodyPr>
        <a:lstStyle/>
        <a:p>
          <a:pPr lvl="0" algn="ctr" defTabSz="466725">
            <a:lnSpc>
              <a:spcPct val="90000"/>
            </a:lnSpc>
            <a:spcBef>
              <a:spcPct val="0"/>
            </a:spcBef>
            <a:spcAft>
              <a:spcPct val="35000"/>
            </a:spcAft>
            <a:buFont typeface="+mj-lt"/>
            <a:buAutoNum type="arabicPeriod" startAt="12"/>
          </a:pPr>
          <a:r>
            <a:rPr lang="en-US" sz="1050" kern="1200"/>
            <a:t>Packaging</a:t>
          </a:r>
          <a:endParaRPr lang="en-US" sz="1050" kern="1200" dirty="0"/>
        </a:p>
      </dsp:txBody>
      <dsp:txXfrm>
        <a:off x="8444977" y="2001447"/>
        <a:ext cx="873101" cy="582067"/>
      </dsp:txXfrm>
    </dsp:sp>
    <dsp:sp modelId="{9785A60D-91FA-E840-8367-AF7930BC7FC5}">
      <dsp:nvSpPr>
        <dsp:cNvPr id="0" name=""/>
        <dsp:cNvSpPr/>
      </dsp:nvSpPr>
      <dsp:spPr>
        <a:xfrm>
          <a:off x="9318078" y="2001447"/>
          <a:ext cx="1455168" cy="582067"/>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29337" rIns="14669" bIns="29337" numCol="1" spcCol="1270" anchor="ctr" anchorCtr="0">
          <a:noAutofit/>
        </a:bodyPr>
        <a:lstStyle/>
        <a:p>
          <a:pPr lvl="0" algn="ctr" defTabSz="466725">
            <a:lnSpc>
              <a:spcPct val="90000"/>
            </a:lnSpc>
            <a:spcBef>
              <a:spcPct val="0"/>
            </a:spcBef>
            <a:spcAft>
              <a:spcPct val="35000"/>
            </a:spcAft>
            <a:buFont typeface="+mj-lt"/>
            <a:buAutoNum type="arabicPeriod" startAt="13"/>
          </a:pPr>
          <a:r>
            <a:rPr lang="en-US" sz="1050" kern="1200" dirty="0"/>
            <a:t>Finished product</a:t>
          </a:r>
        </a:p>
      </dsp:txBody>
      <dsp:txXfrm>
        <a:off x="9609112" y="2001447"/>
        <a:ext cx="873101" cy="58206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D212E3-4591-AE41-B0E4-F36BD404EB5E}">
      <dsp:nvSpPr>
        <dsp:cNvPr id="0" name=""/>
        <dsp:cNvSpPr/>
      </dsp:nvSpPr>
      <dsp:spPr>
        <a:xfrm>
          <a:off x="2678" y="583858"/>
          <a:ext cx="1171277" cy="70276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buFont typeface="+mj-lt"/>
            <a:buAutoNum type="arabicPeriod"/>
          </a:pPr>
          <a:r>
            <a:rPr lang="en-US" sz="1500" kern="1200" dirty="0"/>
            <a:t>Raw materials</a:t>
          </a:r>
        </a:p>
      </dsp:txBody>
      <dsp:txXfrm>
        <a:off x="23261" y="604441"/>
        <a:ext cx="1130111" cy="661600"/>
      </dsp:txXfrm>
    </dsp:sp>
    <dsp:sp modelId="{001BE7D6-8615-7C47-9DB5-29DAC00309FC}">
      <dsp:nvSpPr>
        <dsp:cNvPr id="0" name=""/>
        <dsp:cNvSpPr/>
      </dsp:nvSpPr>
      <dsp:spPr>
        <a:xfrm>
          <a:off x="1291083" y="790003"/>
          <a:ext cx="248310" cy="29047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p>
      </dsp:txBody>
      <dsp:txXfrm>
        <a:off x="1291083" y="848098"/>
        <a:ext cx="173817" cy="174286"/>
      </dsp:txXfrm>
    </dsp:sp>
    <dsp:sp modelId="{B103D2C3-4241-EC4B-95DF-421A862F66DC}">
      <dsp:nvSpPr>
        <dsp:cNvPr id="0" name=""/>
        <dsp:cNvSpPr/>
      </dsp:nvSpPr>
      <dsp:spPr>
        <a:xfrm>
          <a:off x="1642467" y="583858"/>
          <a:ext cx="1171277" cy="70276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buFont typeface="+mj-lt"/>
            <a:buAutoNum type="arabicPeriod" startAt="2"/>
          </a:pPr>
          <a:r>
            <a:rPr lang="en-US" sz="1500" kern="1200" dirty="0"/>
            <a:t>Pre-processing</a:t>
          </a:r>
        </a:p>
      </dsp:txBody>
      <dsp:txXfrm>
        <a:off x="1663050" y="604441"/>
        <a:ext cx="1130111" cy="661600"/>
      </dsp:txXfrm>
    </dsp:sp>
    <dsp:sp modelId="{B709C093-59B5-E54E-9DE5-A9D8101CE1B0}">
      <dsp:nvSpPr>
        <dsp:cNvPr id="0" name=""/>
        <dsp:cNvSpPr/>
      </dsp:nvSpPr>
      <dsp:spPr>
        <a:xfrm>
          <a:off x="2930872" y="790003"/>
          <a:ext cx="248310" cy="29047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p>
      </dsp:txBody>
      <dsp:txXfrm>
        <a:off x="2930872" y="848098"/>
        <a:ext cx="173817" cy="174286"/>
      </dsp:txXfrm>
    </dsp:sp>
    <dsp:sp modelId="{02A49877-CA21-A845-A0EF-76A88D662D4F}">
      <dsp:nvSpPr>
        <dsp:cNvPr id="0" name=""/>
        <dsp:cNvSpPr/>
      </dsp:nvSpPr>
      <dsp:spPr>
        <a:xfrm>
          <a:off x="3282255" y="583858"/>
          <a:ext cx="1171277" cy="70276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buFont typeface="+mj-lt"/>
            <a:buAutoNum type="arabicPeriod" startAt="3"/>
          </a:pPr>
          <a:r>
            <a:rPr lang="en-US" sz="1500" kern="1200" dirty="0"/>
            <a:t>Salting</a:t>
          </a:r>
        </a:p>
      </dsp:txBody>
      <dsp:txXfrm>
        <a:off x="3302838" y="604441"/>
        <a:ext cx="1130111" cy="661600"/>
      </dsp:txXfrm>
    </dsp:sp>
    <dsp:sp modelId="{25DB3D56-C47F-0244-B922-242910F018F5}">
      <dsp:nvSpPr>
        <dsp:cNvPr id="0" name=""/>
        <dsp:cNvSpPr/>
      </dsp:nvSpPr>
      <dsp:spPr>
        <a:xfrm>
          <a:off x="4570660" y="790003"/>
          <a:ext cx="248310" cy="29047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p>
      </dsp:txBody>
      <dsp:txXfrm>
        <a:off x="4570660" y="848098"/>
        <a:ext cx="173817" cy="174286"/>
      </dsp:txXfrm>
    </dsp:sp>
    <dsp:sp modelId="{BBDE0674-A4FE-AB49-A146-02332375560C}">
      <dsp:nvSpPr>
        <dsp:cNvPr id="0" name=""/>
        <dsp:cNvSpPr/>
      </dsp:nvSpPr>
      <dsp:spPr>
        <a:xfrm>
          <a:off x="4922043" y="583858"/>
          <a:ext cx="1171277" cy="70276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buFont typeface="+mj-lt"/>
            <a:buAutoNum type="arabicPeriod" startAt="4"/>
          </a:pPr>
          <a:r>
            <a:rPr lang="en-US" sz="1500" kern="1200"/>
            <a:t>Desalting</a:t>
          </a:r>
        </a:p>
      </dsp:txBody>
      <dsp:txXfrm>
        <a:off x="4942626" y="604441"/>
        <a:ext cx="1130111" cy="661600"/>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8F05B31-15F4-4D13-9217-53505DAA26CD}" type="datetimeFigureOut">
              <a:rPr lang="en-US" smtClean="0"/>
              <a:t>7/23/2025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D3C5BC-3D47-429A-9C89-846F1F8DE089}" type="slidenum">
              <a:rPr lang="en-US" smtClean="0"/>
              <a:t>‹#›</a:t>
            </a:fld>
            <a:endParaRPr lang="en-US"/>
          </a:p>
        </p:txBody>
      </p:sp>
    </p:spTree>
    <p:extLst>
      <p:ext uri="{BB962C8B-B14F-4D97-AF65-F5344CB8AC3E}">
        <p14:creationId xmlns:p14="http://schemas.microsoft.com/office/powerpoint/2010/main" val="36642558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863111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172571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0899E36-5EA5-4286-BD44-096B505DB2C9}" type="datetimeFigureOut">
              <a:rPr lang="en-US" smtClean="0"/>
              <a:t>7/23/2025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ADEE45-63AD-4CFB-8C1B-4C4489E51033}" type="slidenum">
              <a:rPr lang="en-US" smtClean="0"/>
              <a:t>‹#›</a:t>
            </a:fld>
            <a:endParaRPr lang="en-US"/>
          </a:p>
        </p:txBody>
      </p:sp>
    </p:spTree>
    <p:extLst>
      <p:ext uri="{BB962C8B-B14F-4D97-AF65-F5344CB8AC3E}">
        <p14:creationId xmlns:p14="http://schemas.microsoft.com/office/powerpoint/2010/main" val="30210195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0899E36-5EA5-4286-BD44-096B505DB2C9}" type="datetimeFigureOut">
              <a:rPr lang="en-US" smtClean="0"/>
              <a:t>7/23/2025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ADEE45-63AD-4CFB-8C1B-4C4489E51033}" type="slidenum">
              <a:rPr lang="en-US" smtClean="0"/>
              <a:t>‹#›</a:t>
            </a:fld>
            <a:endParaRPr lang="en-US"/>
          </a:p>
        </p:txBody>
      </p:sp>
    </p:spTree>
    <p:extLst>
      <p:ext uri="{BB962C8B-B14F-4D97-AF65-F5344CB8AC3E}">
        <p14:creationId xmlns:p14="http://schemas.microsoft.com/office/powerpoint/2010/main" val="34484754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0899E36-5EA5-4286-BD44-096B505DB2C9}" type="datetimeFigureOut">
              <a:rPr lang="en-US" smtClean="0"/>
              <a:t>7/23/2025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ADEE45-63AD-4CFB-8C1B-4C4489E51033}" type="slidenum">
              <a:rPr lang="en-US" smtClean="0"/>
              <a:t>‹#›</a:t>
            </a:fld>
            <a:endParaRPr lang="en-US"/>
          </a:p>
        </p:txBody>
      </p:sp>
    </p:spTree>
    <p:extLst>
      <p:ext uri="{BB962C8B-B14F-4D97-AF65-F5344CB8AC3E}">
        <p14:creationId xmlns:p14="http://schemas.microsoft.com/office/powerpoint/2010/main" val="10490161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40780811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2168910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5279237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2132724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64937406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4712736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05224201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1861725509"/>
      </p:ext>
    </p:extLst>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0899E36-5EA5-4286-BD44-096B505DB2C9}" type="datetimeFigureOut">
              <a:rPr lang="en-US" smtClean="0"/>
              <a:t>7/23/2025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ADEE45-63AD-4CFB-8C1B-4C4489E51033}" type="slidenum">
              <a:rPr lang="en-US" smtClean="0"/>
              <a:t>‹#›</a:t>
            </a:fld>
            <a:endParaRPr lang="en-US"/>
          </a:p>
        </p:txBody>
      </p:sp>
    </p:spTree>
    <p:extLst>
      <p:ext uri="{BB962C8B-B14F-4D97-AF65-F5344CB8AC3E}">
        <p14:creationId xmlns:p14="http://schemas.microsoft.com/office/powerpoint/2010/main" val="297362093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247" y="1603351"/>
            <a:ext cx="10363200" cy="1168416"/>
          </a:xfrm>
          <a:prstGeom prst="rect">
            <a:avLst/>
          </a:prstGeom>
        </p:spPr>
        <p:txBody>
          <a:bodyPr anchor="t"/>
          <a:lstStyle>
            <a:lvl1pPr algn="l">
              <a:defRPr sz="3200" b="1" cap="all">
                <a:solidFill>
                  <a:schemeClr val="bg1">
                    <a:lumMod val="95000"/>
                  </a:schemeClr>
                </a:solidFill>
                <a:effectLst/>
                <a:latin typeface="Arial" pitchFamily="34" charset="0"/>
                <a:cs typeface="Arial" pitchFamily="34" charset="0"/>
              </a:defRPr>
            </a:lvl1pPr>
          </a:lstStyle>
          <a:p>
            <a:r>
              <a:rPr lang="en-US" dirty="0"/>
              <a:t>Click to edit Master title style</a:t>
            </a:r>
          </a:p>
        </p:txBody>
      </p:sp>
      <p:sp>
        <p:nvSpPr>
          <p:cNvPr id="3" name="Text Placeholder 2"/>
          <p:cNvSpPr>
            <a:spLocks noGrp="1"/>
          </p:cNvSpPr>
          <p:nvPr>
            <p:ph type="body" idx="1"/>
          </p:nvPr>
        </p:nvSpPr>
        <p:spPr>
          <a:xfrm>
            <a:off x="963247" y="654013"/>
            <a:ext cx="10363200" cy="949335"/>
          </a:xfrm>
          <a:prstGeom prst="rect">
            <a:avLst/>
          </a:prstGeom>
        </p:spPr>
        <p:txBody>
          <a:bodyPr anchor="b"/>
          <a:lstStyle>
            <a:lvl1pPr marL="0" indent="0">
              <a:buNone/>
              <a:defRPr sz="2000">
                <a:solidFill>
                  <a:schemeClr val="bg1">
                    <a:lumMod val="95000"/>
                  </a:schemeClr>
                </a:solidFill>
                <a:latin typeface="Arial" pitchFamily="34" charset="0"/>
                <a:cs typeface="Arial" pitchFamily="34" charset="0"/>
              </a:defRPr>
            </a:lvl1pPr>
            <a:lvl2pPr marL="457189" indent="0">
              <a:buNone/>
              <a:defRPr sz="1800"/>
            </a:lvl2pPr>
            <a:lvl3pPr marL="914377" indent="0">
              <a:buNone/>
              <a:defRPr sz="1600"/>
            </a:lvl3pPr>
            <a:lvl4pPr marL="1371566" indent="0">
              <a:buNone/>
              <a:defRPr sz="1400"/>
            </a:lvl4pPr>
            <a:lvl5pPr marL="1828754" indent="0">
              <a:buNone/>
              <a:defRPr sz="1400"/>
            </a:lvl5pPr>
            <a:lvl6pPr marL="2285943" indent="0">
              <a:buNone/>
              <a:defRPr sz="1400"/>
            </a:lvl6pPr>
            <a:lvl7pPr marL="2743131" indent="0">
              <a:buNone/>
              <a:defRPr sz="1400"/>
            </a:lvl7pPr>
            <a:lvl8pPr marL="3200320" indent="0">
              <a:buNone/>
              <a:defRPr sz="1400"/>
            </a:lvl8pPr>
            <a:lvl9pPr marL="3657509" indent="0">
              <a:buNone/>
              <a:defRPr sz="1400"/>
            </a:lvl9pPr>
          </a:lstStyle>
          <a:p>
            <a:pPr lvl="0"/>
            <a:r>
              <a:rPr lang="en-US" dirty="0"/>
              <a:t>Click to edit Master text styles</a:t>
            </a:r>
          </a:p>
        </p:txBody>
      </p:sp>
      <p:sp>
        <p:nvSpPr>
          <p:cNvPr id="12" name="Slide Number Placeholder 4"/>
          <p:cNvSpPr>
            <a:spLocks noGrp="1"/>
          </p:cNvSpPr>
          <p:nvPr>
            <p:ph type="sldNum" sz="quarter" idx="4"/>
          </p:nvPr>
        </p:nvSpPr>
        <p:spPr>
          <a:xfrm>
            <a:off x="11308933" y="6519447"/>
            <a:ext cx="883067" cy="338554"/>
          </a:xfrm>
          <a:prstGeom prst="rect">
            <a:avLst/>
          </a:prstGeom>
        </p:spPr>
        <p:txBody>
          <a:bodyPr wrap="square" anchor="ctr" anchorCtr="0">
            <a:spAutoFit/>
          </a:bodyPr>
          <a:lstStyle>
            <a:lvl1pPr algn="ctr">
              <a:buNone/>
              <a:defRPr sz="1600" b="0">
                <a:solidFill>
                  <a:srgbClr val="006600"/>
                </a:solidFill>
                <a:latin typeface="Tahoma" pitchFamily="34" charset="0"/>
                <a:ea typeface="Tahoma" pitchFamily="34" charset="0"/>
                <a:cs typeface="Tahoma"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978493C8-DD40-4D6A-BC28-973BD1A7F2BB}" type="slidenum">
              <a:rPr kumimoji="0" lang="en-US" sz="1600" b="0" i="0" u="none" strike="noStrike" kern="1200" cap="none" spc="0" normalizeH="0" baseline="0" noProof="0" smtClean="0">
                <a:ln>
                  <a:noFill/>
                </a:ln>
                <a:solidFill>
                  <a:srgbClr val="006600"/>
                </a:solidFill>
                <a:effectLst/>
                <a:uLnTx/>
                <a:uFillTx/>
                <a:latin typeface="Tahoma" pitchFamily="34" charset="0"/>
                <a:ea typeface="Tahoma" pitchFamily="34" charset="0"/>
                <a:cs typeface="Tahoma"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srgbClr val="006600"/>
              </a:solidFill>
              <a:effectLst/>
              <a:uLnTx/>
              <a:uFillTx/>
              <a:latin typeface="Tahoma" pitchFamily="34" charset="0"/>
              <a:ea typeface="Tahoma" pitchFamily="34" charset="0"/>
              <a:cs typeface="Tahoma" pitchFamily="34" charset="0"/>
            </a:endParaRPr>
          </a:p>
        </p:txBody>
      </p:sp>
      <p:pic>
        <p:nvPicPr>
          <p:cNvPr id="5" name="Picture 4">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9358198" y="151572"/>
            <a:ext cx="1589281" cy="327843"/>
          </a:xfrm>
          <a:prstGeom prst="rect">
            <a:avLst/>
          </a:prstGeom>
        </p:spPr>
      </p:pic>
      <p:pic>
        <p:nvPicPr>
          <p:cNvPr id="6" name="Picture 5">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11101661" y="-165245"/>
            <a:ext cx="961479" cy="961479"/>
          </a:xfrm>
          <a:prstGeom prst="rect">
            <a:avLst/>
          </a:prstGeom>
        </p:spPr>
      </p:pic>
      <p:pic>
        <p:nvPicPr>
          <p:cNvPr id="7" name="Picture 6">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8" name="Picture 7">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868234" y="6176750"/>
            <a:ext cx="537281" cy="475737"/>
          </a:xfrm>
          <a:prstGeom prst="rect">
            <a:avLst/>
          </a:prstGeom>
        </p:spPr>
      </p:pic>
      <p:cxnSp>
        <p:nvCxnSpPr>
          <p:cNvPr id="9" name="Straight Connector 8">
            <a:extLst>
              <a:ext uri="{FF2B5EF4-FFF2-40B4-BE49-F238E27FC236}">
                <a16:creationId xmlns:a16="http://schemas.microsoft.com/office/drawing/2014/main" id="{B07874A4-208B-C5D3-719E-3D87673B0106}"/>
              </a:ext>
            </a:extLst>
          </p:cNvPr>
          <p:cNvCxnSpPr/>
          <p:nvPr userDrawn="1"/>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3610212202"/>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obj">
  <p:cSld name="1_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0" i="0">
                <a:solidFill>
                  <a:srgbClr val="BB0000"/>
                </a:solidFill>
                <a:latin typeface="Arial"/>
                <a:cs typeface="Arial"/>
              </a:defRPr>
            </a:lvl1pPr>
          </a:lstStyle>
          <a:p>
            <a:endParaRPr/>
          </a:p>
        </p:txBody>
      </p:sp>
      <p:sp>
        <p:nvSpPr>
          <p:cNvPr id="3" name="Holder 3"/>
          <p:cNvSpPr>
            <a:spLocks noGrp="1"/>
          </p:cNvSpPr>
          <p:nvPr>
            <p:ph sz="half" idx="2"/>
          </p:nvPr>
        </p:nvSpPr>
        <p:spPr>
          <a:xfrm>
            <a:off x="609600" y="1577340"/>
            <a:ext cx="5303520" cy="28725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28725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tint val="75000"/>
                </a:srgbClr>
              </a:solidFill>
              <a:effectLst/>
              <a:uLnTx/>
              <a:uFillTx/>
              <a:latin typeface="Arial"/>
              <a:ea typeface="+mn-ea"/>
              <a:cs typeface="+mn-cs"/>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tint val="75000"/>
                </a:srgbClr>
              </a:solidFill>
              <a:effectLst/>
              <a:uLnTx/>
              <a:uFillTx/>
              <a:latin typeface="Arial"/>
              <a:ea typeface="+mn-ea"/>
              <a:cs typeface="+mn-cs"/>
            </a:endParaRPr>
          </a:p>
        </p:txBody>
      </p:sp>
      <p:sp>
        <p:nvSpPr>
          <p:cNvPr id="7" name="Holder 7"/>
          <p:cNvSpPr>
            <a:spLocks noGrp="1"/>
          </p:cNvSpPr>
          <p:nvPr>
            <p:ph type="sldNum" sz="quarter" idx="7"/>
          </p:nvPr>
        </p:nvSpPr>
        <p:spPr/>
        <p:txBody>
          <a:bodyPr lIns="0" tIns="0" rIns="0" bIns="0"/>
          <a:lstStyle>
            <a:lvl1pPr>
              <a:defRPr sz="1400" b="0" i="0">
                <a:solidFill>
                  <a:schemeClr val="tx1"/>
                </a:solidFill>
                <a:latin typeface="Arial"/>
                <a:cs typeface="Arial"/>
              </a:defRPr>
            </a:lvl1pPr>
          </a:lstStyle>
          <a:p>
            <a:pPr marL="142871" marR="0" lvl="0" indent="0" algn="l" defTabSz="914400" rtl="0" eaLnBrk="1" fontAlgn="auto" latinLnBrk="0" hangingPunct="1">
              <a:lnSpc>
                <a:spcPts val="1671"/>
              </a:lnSpc>
              <a:spcBef>
                <a:spcPts val="0"/>
              </a:spcBef>
              <a:spcAft>
                <a:spcPts val="0"/>
              </a:spcAft>
              <a:buClrTx/>
              <a:buSzTx/>
              <a:buFontTx/>
              <a:buNone/>
              <a:tabLst/>
              <a:defRPr/>
            </a:pPr>
            <a:fld id="{81D60167-4931-47E6-BA6A-407CBD079E47}" type="slidenum">
              <a:rPr kumimoji="0" lang="en-US" sz="1400" b="0" i="0" u="none" strike="noStrike" kern="1200" cap="none" spc="-25" normalizeH="0" baseline="0" noProof="0" smtClean="0">
                <a:ln>
                  <a:noFill/>
                </a:ln>
                <a:solidFill>
                  <a:srgbClr val="000000"/>
                </a:solidFill>
                <a:effectLst/>
                <a:uLnTx/>
                <a:uFillTx/>
                <a:latin typeface="Arial"/>
                <a:ea typeface="+mn-ea"/>
                <a:cs typeface="Arial"/>
              </a:rPr>
              <a:pPr marL="142871" marR="0" lvl="0" indent="0" algn="l" defTabSz="914400" rtl="0" eaLnBrk="1" fontAlgn="auto" latinLnBrk="0" hangingPunct="1">
                <a:lnSpc>
                  <a:spcPts val="1671"/>
                </a:lnSpc>
                <a:spcBef>
                  <a:spcPts val="0"/>
                </a:spcBef>
                <a:spcAft>
                  <a:spcPts val="0"/>
                </a:spcAft>
                <a:buClrTx/>
                <a:buSzTx/>
                <a:buFontTx/>
                <a:buNone/>
                <a:tabLst/>
                <a:defRPr/>
              </a:pPr>
              <a:t>‹#›</a:t>
            </a:fld>
            <a:endParaRPr kumimoji="0" lang="en-US" sz="1400" b="0" i="0" u="none" strike="noStrike" kern="1200" cap="none" spc="-25" normalizeH="0" baseline="0" noProof="0" dirty="0">
              <a:ln>
                <a:noFill/>
              </a:ln>
              <a:solidFill>
                <a:srgbClr val="000000"/>
              </a:solidFill>
              <a:effectLst/>
              <a:uLnTx/>
              <a:uFillTx/>
              <a:latin typeface="Arial"/>
              <a:ea typeface="+mn-ea"/>
              <a:cs typeface="Arial"/>
            </a:endParaRPr>
          </a:p>
        </p:txBody>
      </p:sp>
      <p:pic>
        <p:nvPicPr>
          <p:cNvPr id="8" name="Picture 7">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9358198" y="151572"/>
            <a:ext cx="1589281" cy="327843"/>
          </a:xfrm>
          <a:prstGeom prst="rect">
            <a:avLst/>
          </a:prstGeom>
        </p:spPr>
      </p:pic>
      <p:pic>
        <p:nvPicPr>
          <p:cNvPr id="9" name="Picture 8">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11101661" y="-165245"/>
            <a:ext cx="961479" cy="961479"/>
          </a:xfrm>
          <a:prstGeom prst="rect">
            <a:avLst/>
          </a:prstGeom>
        </p:spPr>
      </p:pic>
      <p:pic>
        <p:nvPicPr>
          <p:cNvPr id="10" name="Picture 9">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11" name="Picture 10">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868234" y="6176750"/>
            <a:ext cx="537281" cy="475737"/>
          </a:xfrm>
          <a:prstGeom prst="rect">
            <a:avLst/>
          </a:prstGeom>
        </p:spPr>
      </p:pic>
      <p:cxnSp>
        <p:nvCxnSpPr>
          <p:cNvPr id="12" name="Straight Connector 11">
            <a:extLst>
              <a:ext uri="{FF2B5EF4-FFF2-40B4-BE49-F238E27FC236}">
                <a16:creationId xmlns:a16="http://schemas.microsoft.com/office/drawing/2014/main" id="{B07874A4-208B-C5D3-719E-3D87673B0106}"/>
              </a:ext>
            </a:extLst>
          </p:cNvPr>
          <p:cNvCxnSpPr/>
          <p:nvPr userDrawn="1"/>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307425637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cSld name="1_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tint val="75000"/>
                </a:srgbClr>
              </a:solidFill>
              <a:effectLst/>
              <a:uLnTx/>
              <a:uFillTx/>
              <a:latin typeface="Arial"/>
              <a:ea typeface="+mn-ea"/>
              <a:cs typeface="+mn-cs"/>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tint val="75000"/>
                </a:srgbClr>
              </a:solidFill>
              <a:effectLst/>
              <a:uLnTx/>
              <a:uFillTx/>
              <a:latin typeface="Arial"/>
              <a:ea typeface="+mn-ea"/>
              <a:cs typeface="+mn-cs"/>
            </a:endParaRPr>
          </a:p>
        </p:txBody>
      </p:sp>
      <p:sp>
        <p:nvSpPr>
          <p:cNvPr id="4" name="Holder 4"/>
          <p:cNvSpPr>
            <a:spLocks noGrp="1"/>
          </p:cNvSpPr>
          <p:nvPr>
            <p:ph type="sldNum" sz="quarter" idx="7"/>
          </p:nvPr>
        </p:nvSpPr>
        <p:spPr/>
        <p:txBody>
          <a:bodyPr lIns="0" tIns="0" rIns="0" bIns="0"/>
          <a:lstStyle>
            <a:lvl1pPr>
              <a:defRPr sz="1400" b="0" i="0">
                <a:solidFill>
                  <a:schemeClr val="tx1"/>
                </a:solidFill>
                <a:latin typeface="Arial"/>
                <a:cs typeface="Arial"/>
              </a:defRPr>
            </a:lvl1pPr>
          </a:lstStyle>
          <a:p>
            <a:pPr marL="142871" marR="0" lvl="0" indent="0" algn="l" defTabSz="914400" rtl="0" eaLnBrk="1" fontAlgn="auto" latinLnBrk="0" hangingPunct="1">
              <a:lnSpc>
                <a:spcPts val="1671"/>
              </a:lnSpc>
              <a:spcBef>
                <a:spcPts val="0"/>
              </a:spcBef>
              <a:spcAft>
                <a:spcPts val="0"/>
              </a:spcAft>
              <a:buClrTx/>
              <a:buSzTx/>
              <a:buFontTx/>
              <a:buNone/>
              <a:tabLst/>
              <a:defRPr/>
            </a:pPr>
            <a:fld id="{81D60167-4931-47E6-BA6A-407CBD079E47}" type="slidenum">
              <a:rPr kumimoji="0" lang="en-US" sz="1400" b="0" i="0" u="none" strike="noStrike" kern="1200" cap="none" spc="-25" normalizeH="0" baseline="0" noProof="0" smtClean="0">
                <a:ln>
                  <a:noFill/>
                </a:ln>
                <a:solidFill>
                  <a:srgbClr val="000000"/>
                </a:solidFill>
                <a:effectLst/>
                <a:uLnTx/>
                <a:uFillTx/>
                <a:latin typeface="Arial"/>
                <a:ea typeface="+mn-ea"/>
                <a:cs typeface="Arial"/>
              </a:rPr>
              <a:pPr marL="142871" marR="0" lvl="0" indent="0" algn="l" defTabSz="914400" rtl="0" eaLnBrk="1" fontAlgn="auto" latinLnBrk="0" hangingPunct="1">
                <a:lnSpc>
                  <a:spcPts val="1671"/>
                </a:lnSpc>
                <a:spcBef>
                  <a:spcPts val="0"/>
                </a:spcBef>
                <a:spcAft>
                  <a:spcPts val="0"/>
                </a:spcAft>
                <a:buClrTx/>
                <a:buSzTx/>
                <a:buFontTx/>
                <a:buNone/>
                <a:tabLst/>
                <a:defRPr/>
              </a:pPr>
              <a:t>‹#›</a:t>
            </a:fld>
            <a:endParaRPr kumimoji="0" lang="en-US" sz="1400" b="0" i="0" u="none" strike="noStrike" kern="1200" cap="none" spc="-25" normalizeH="0" baseline="0" noProof="0" dirty="0">
              <a:ln>
                <a:noFill/>
              </a:ln>
              <a:solidFill>
                <a:srgbClr val="000000"/>
              </a:solidFill>
              <a:effectLst/>
              <a:uLnTx/>
              <a:uFillTx/>
              <a:latin typeface="Arial"/>
              <a:ea typeface="+mn-ea"/>
              <a:cs typeface="Arial"/>
            </a:endParaRPr>
          </a:p>
        </p:txBody>
      </p:sp>
      <p:cxnSp>
        <p:nvCxnSpPr>
          <p:cNvPr id="5" name="Straight Connector 4">
            <a:extLst>
              <a:ext uri="{FF2B5EF4-FFF2-40B4-BE49-F238E27FC236}">
                <a16:creationId xmlns:a16="http://schemas.microsoft.com/office/drawing/2014/main" id="{B07874A4-208B-C5D3-719E-3D87673B0106}"/>
              </a:ext>
            </a:extLst>
          </p:cNvPr>
          <p:cNvCxnSpPr/>
          <p:nvPr userDrawn="1"/>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pic>
        <p:nvPicPr>
          <p:cNvPr id="6" name="Picture 5">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9358198" y="151572"/>
            <a:ext cx="1589281" cy="327843"/>
          </a:xfrm>
          <a:prstGeom prst="rect">
            <a:avLst/>
          </a:prstGeom>
        </p:spPr>
      </p:pic>
      <p:pic>
        <p:nvPicPr>
          <p:cNvPr id="7" name="Picture 6">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11101661" y="-165245"/>
            <a:ext cx="961479" cy="961479"/>
          </a:xfrm>
          <a:prstGeom prst="rect">
            <a:avLst/>
          </a:prstGeom>
        </p:spPr>
      </p:pic>
      <p:pic>
        <p:nvPicPr>
          <p:cNvPr id="8" name="Picture 7">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9" name="Picture 8">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7376409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cSld name="1_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0" i="0">
                <a:solidFill>
                  <a:srgbClr val="BB0000"/>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tint val="75000"/>
                </a:srgbClr>
              </a:solidFill>
              <a:effectLst/>
              <a:uLnTx/>
              <a:uFillTx/>
              <a:latin typeface="Arial"/>
              <a:ea typeface="+mn-ea"/>
              <a:cs typeface="+mn-cs"/>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tint val="75000"/>
                </a:srgbClr>
              </a:solidFill>
              <a:effectLst/>
              <a:uLnTx/>
              <a:uFillTx/>
              <a:latin typeface="Arial"/>
              <a:ea typeface="+mn-ea"/>
              <a:cs typeface="+mn-cs"/>
            </a:endParaRPr>
          </a:p>
        </p:txBody>
      </p:sp>
      <p:sp>
        <p:nvSpPr>
          <p:cNvPr id="5" name="Holder 5"/>
          <p:cNvSpPr>
            <a:spLocks noGrp="1"/>
          </p:cNvSpPr>
          <p:nvPr>
            <p:ph type="sldNum" sz="quarter" idx="7"/>
          </p:nvPr>
        </p:nvSpPr>
        <p:spPr/>
        <p:txBody>
          <a:bodyPr lIns="0" tIns="0" rIns="0" bIns="0"/>
          <a:lstStyle>
            <a:lvl1pPr>
              <a:defRPr sz="1400" b="0" i="0">
                <a:solidFill>
                  <a:schemeClr val="tx1"/>
                </a:solidFill>
                <a:latin typeface="Arial"/>
                <a:cs typeface="Arial"/>
              </a:defRPr>
            </a:lvl1pPr>
          </a:lstStyle>
          <a:p>
            <a:pPr marL="142871" marR="0" lvl="0" indent="0" algn="l" defTabSz="914400" rtl="0" eaLnBrk="1" fontAlgn="auto" latinLnBrk="0" hangingPunct="1">
              <a:lnSpc>
                <a:spcPts val="1671"/>
              </a:lnSpc>
              <a:spcBef>
                <a:spcPts val="0"/>
              </a:spcBef>
              <a:spcAft>
                <a:spcPts val="0"/>
              </a:spcAft>
              <a:buClrTx/>
              <a:buSzTx/>
              <a:buFontTx/>
              <a:buNone/>
              <a:tabLst/>
              <a:defRPr/>
            </a:pPr>
            <a:fld id="{81D60167-4931-47E6-BA6A-407CBD079E47}" type="slidenum">
              <a:rPr kumimoji="0" lang="en-US" sz="1400" b="0" i="0" u="none" strike="noStrike" kern="1200" cap="none" spc="-25" normalizeH="0" baseline="0" noProof="0" smtClean="0">
                <a:ln>
                  <a:noFill/>
                </a:ln>
                <a:solidFill>
                  <a:srgbClr val="000000"/>
                </a:solidFill>
                <a:effectLst/>
                <a:uLnTx/>
                <a:uFillTx/>
                <a:latin typeface="Arial"/>
                <a:ea typeface="+mn-ea"/>
                <a:cs typeface="Arial"/>
              </a:rPr>
              <a:pPr marL="142871" marR="0" lvl="0" indent="0" algn="l" defTabSz="914400" rtl="0" eaLnBrk="1" fontAlgn="auto" latinLnBrk="0" hangingPunct="1">
                <a:lnSpc>
                  <a:spcPts val="1671"/>
                </a:lnSpc>
                <a:spcBef>
                  <a:spcPts val="0"/>
                </a:spcBef>
                <a:spcAft>
                  <a:spcPts val="0"/>
                </a:spcAft>
                <a:buClrTx/>
                <a:buSzTx/>
                <a:buFontTx/>
                <a:buNone/>
                <a:tabLst/>
                <a:defRPr/>
              </a:pPr>
              <a:t>‹#›</a:t>
            </a:fld>
            <a:endParaRPr kumimoji="0" lang="en-US" sz="1400" b="0" i="0" u="none" strike="noStrike" kern="1200" cap="none" spc="-25" normalizeH="0" baseline="0" noProof="0" dirty="0">
              <a:ln>
                <a:noFill/>
              </a:ln>
              <a:solidFill>
                <a:srgbClr val="000000"/>
              </a:solidFill>
              <a:effectLst/>
              <a:uLnTx/>
              <a:uFillTx/>
              <a:latin typeface="Arial"/>
              <a:ea typeface="+mn-ea"/>
              <a:cs typeface="Arial"/>
            </a:endParaRPr>
          </a:p>
        </p:txBody>
      </p:sp>
      <p:pic>
        <p:nvPicPr>
          <p:cNvPr id="6" name="Picture 5">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9358198" y="151572"/>
            <a:ext cx="1589281" cy="327843"/>
          </a:xfrm>
          <a:prstGeom prst="rect">
            <a:avLst/>
          </a:prstGeom>
        </p:spPr>
      </p:pic>
      <p:pic>
        <p:nvPicPr>
          <p:cNvPr id="7" name="Picture 6">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11101661" y="-165245"/>
            <a:ext cx="961479" cy="961479"/>
          </a:xfrm>
          <a:prstGeom prst="rect">
            <a:avLst/>
          </a:prstGeom>
        </p:spPr>
      </p:pic>
      <p:pic>
        <p:nvPicPr>
          <p:cNvPr id="8" name="Picture 7">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9" name="Picture 8">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868234" y="6176750"/>
            <a:ext cx="537281" cy="475737"/>
          </a:xfrm>
          <a:prstGeom prst="rect">
            <a:avLst/>
          </a:prstGeom>
        </p:spPr>
      </p:pic>
      <p:cxnSp>
        <p:nvCxnSpPr>
          <p:cNvPr id="10" name="Straight Connector 9">
            <a:extLst>
              <a:ext uri="{FF2B5EF4-FFF2-40B4-BE49-F238E27FC236}">
                <a16:creationId xmlns:a16="http://schemas.microsoft.com/office/drawing/2014/main" id="{B07874A4-208B-C5D3-719E-3D87673B0106}"/>
              </a:ext>
            </a:extLst>
          </p:cNvPr>
          <p:cNvCxnSpPr/>
          <p:nvPr userDrawn="1"/>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31875952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50899E36-5EA5-4286-BD44-096B505DB2C9}" type="datetimeFigureOut">
              <a:rPr lang="en-US" smtClean="0"/>
              <a:t>7/23/2025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ADEE45-63AD-4CFB-8C1B-4C4489E51033}" type="slidenum">
              <a:rPr lang="en-US" smtClean="0"/>
              <a:t>‹#›</a:t>
            </a:fld>
            <a:endParaRPr lang="en-US"/>
          </a:p>
        </p:txBody>
      </p:sp>
    </p:spTree>
    <p:extLst>
      <p:ext uri="{BB962C8B-B14F-4D97-AF65-F5344CB8AC3E}">
        <p14:creationId xmlns:p14="http://schemas.microsoft.com/office/powerpoint/2010/main" val="38511238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0899E36-5EA5-4286-BD44-096B505DB2C9}" type="datetimeFigureOut">
              <a:rPr lang="en-US" smtClean="0"/>
              <a:t>7/23/2025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BADEE45-63AD-4CFB-8C1B-4C4489E51033}" type="slidenum">
              <a:rPr lang="en-US" smtClean="0"/>
              <a:t>‹#›</a:t>
            </a:fld>
            <a:endParaRPr lang="en-US"/>
          </a:p>
        </p:txBody>
      </p:sp>
    </p:spTree>
    <p:extLst>
      <p:ext uri="{BB962C8B-B14F-4D97-AF65-F5344CB8AC3E}">
        <p14:creationId xmlns:p14="http://schemas.microsoft.com/office/powerpoint/2010/main" val="19628874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0899E36-5EA5-4286-BD44-096B505DB2C9}" type="datetimeFigureOut">
              <a:rPr lang="en-US" smtClean="0"/>
              <a:t>7/23/2025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BADEE45-63AD-4CFB-8C1B-4C4489E51033}" type="slidenum">
              <a:rPr lang="en-US" smtClean="0"/>
              <a:t>‹#›</a:t>
            </a:fld>
            <a:endParaRPr lang="en-US"/>
          </a:p>
        </p:txBody>
      </p:sp>
    </p:spTree>
    <p:extLst>
      <p:ext uri="{BB962C8B-B14F-4D97-AF65-F5344CB8AC3E}">
        <p14:creationId xmlns:p14="http://schemas.microsoft.com/office/powerpoint/2010/main" val="69064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0899E36-5EA5-4286-BD44-096B505DB2C9}" type="datetimeFigureOut">
              <a:rPr lang="en-US" smtClean="0"/>
              <a:t>7/23/2025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BADEE45-63AD-4CFB-8C1B-4C4489E51033}" type="slidenum">
              <a:rPr lang="en-US" smtClean="0"/>
              <a:t>‹#›</a:t>
            </a:fld>
            <a:endParaRPr lang="en-US"/>
          </a:p>
        </p:txBody>
      </p:sp>
    </p:spTree>
    <p:extLst>
      <p:ext uri="{BB962C8B-B14F-4D97-AF65-F5344CB8AC3E}">
        <p14:creationId xmlns:p14="http://schemas.microsoft.com/office/powerpoint/2010/main" val="9670115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0899E36-5EA5-4286-BD44-096B505DB2C9}" type="datetimeFigureOut">
              <a:rPr lang="en-US" smtClean="0"/>
              <a:t>7/23/2025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BADEE45-63AD-4CFB-8C1B-4C4489E51033}" type="slidenum">
              <a:rPr lang="en-US" smtClean="0"/>
              <a:t>‹#›</a:t>
            </a:fld>
            <a:endParaRPr lang="en-US"/>
          </a:p>
        </p:txBody>
      </p:sp>
    </p:spTree>
    <p:extLst>
      <p:ext uri="{BB962C8B-B14F-4D97-AF65-F5344CB8AC3E}">
        <p14:creationId xmlns:p14="http://schemas.microsoft.com/office/powerpoint/2010/main" val="32208390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50899E36-5EA5-4286-BD44-096B505DB2C9}" type="datetimeFigureOut">
              <a:rPr lang="en-US" smtClean="0"/>
              <a:t>7/23/2025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BADEE45-63AD-4CFB-8C1B-4C4489E51033}" type="slidenum">
              <a:rPr lang="en-US" smtClean="0"/>
              <a:t>‹#›</a:t>
            </a:fld>
            <a:endParaRPr lang="en-US"/>
          </a:p>
        </p:txBody>
      </p:sp>
    </p:spTree>
    <p:extLst>
      <p:ext uri="{BB962C8B-B14F-4D97-AF65-F5344CB8AC3E}">
        <p14:creationId xmlns:p14="http://schemas.microsoft.com/office/powerpoint/2010/main" val="34186372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50899E36-5EA5-4286-BD44-096B505DB2C9}" type="datetimeFigureOut">
              <a:rPr lang="en-US" smtClean="0"/>
              <a:t>7/23/2025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BADEE45-63AD-4CFB-8C1B-4C4489E51033}" type="slidenum">
              <a:rPr lang="en-US" smtClean="0"/>
              <a:t>‹#›</a:t>
            </a:fld>
            <a:endParaRPr lang="en-US"/>
          </a:p>
        </p:txBody>
      </p:sp>
    </p:spTree>
    <p:extLst>
      <p:ext uri="{BB962C8B-B14F-4D97-AF65-F5344CB8AC3E}">
        <p14:creationId xmlns:p14="http://schemas.microsoft.com/office/powerpoint/2010/main" val="25158054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0899E36-5EA5-4286-BD44-096B505DB2C9}" type="datetimeFigureOut">
              <a:rPr lang="en-US" smtClean="0"/>
              <a:t>7/23/2025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ADEE45-63AD-4CFB-8C1B-4C4489E51033}" type="slidenum">
              <a:rPr lang="en-US" smtClean="0"/>
              <a:t>‹#›</a:t>
            </a:fld>
            <a:endParaRPr lang="en-US"/>
          </a:p>
        </p:txBody>
      </p:sp>
    </p:spTree>
    <p:extLst>
      <p:ext uri="{BB962C8B-B14F-4D97-AF65-F5344CB8AC3E}">
        <p14:creationId xmlns:p14="http://schemas.microsoft.com/office/powerpoint/2010/main" val="34782834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1194901176"/>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9.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9.xml"/><Relationship Id="rId5" Type="http://schemas.openxmlformats.org/officeDocument/2006/relationships/image" Target="../media/image16.png"/><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9.xml"/><Relationship Id="rId5" Type="http://schemas.openxmlformats.org/officeDocument/2006/relationships/image" Target="../media/image20.png"/><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8" Type="http://schemas.openxmlformats.org/officeDocument/2006/relationships/diagramLayout" Target="../diagrams/layout3.xml"/><Relationship Id="rId3" Type="http://schemas.openxmlformats.org/officeDocument/2006/relationships/diagramLayout" Target="../diagrams/layout2.xml"/><Relationship Id="rId7" Type="http://schemas.openxmlformats.org/officeDocument/2006/relationships/diagramData" Target="../diagrams/data3.xml"/><Relationship Id="rId2" Type="http://schemas.openxmlformats.org/officeDocument/2006/relationships/diagramData" Target="../diagrams/data2.xml"/><Relationship Id="rId1" Type="http://schemas.openxmlformats.org/officeDocument/2006/relationships/slideLayout" Target="../slideLayouts/slideLayout19.xml"/><Relationship Id="rId6" Type="http://schemas.microsoft.com/office/2007/relationships/diagramDrawing" Target="../diagrams/drawing2.xml"/><Relationship Id="rId11" Type="http://schemas.microsoft.com/office/2007/relationships/diagramDrawing" Target="../diagrams/drawing3.xml"/><Relationship Id="rId5" Type="http://schemas.openxmlformats.org/officeDocument/2006/relationships/diagramColors" Target="../diagrams/colors2.xml"/><Relationship Id="rId10" Type="http://schemas.openxmlformats.org/officeDocument/2006/relationships/diagramColors" Target="../diagrams/colors3.xml"/><Relationship Id="rId4" Type="http://schemas.openxmlformats.org/officeDocument/2006/relationships/diagramQuickStyle" Target="../diagrams/quickStyle2.xml"/><Relationship Id="rId9" Type="http://schemas.openxmlformats.org/officeDocument/2006/relationships/diagramQuickStyle" Target="../diagrams/quickStyle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4.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Layout" Target="../slideLayouts/slideLayout19.xml"/><Relationship Id="rId4" Type="http://schemas.openxmlformats.org/officeDocument/2006/relationships/image" Target="../media/image23.jpg"/></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g"/><Relationship Id="rId1" Type="http://schemas.openxmlformats.org/officeDocument/2006/relationships/slideLayout" Target="../slideLayouts/slideLayout19.xml"/><Relationship Id="rId4" Type="http://schemas.openxmlformats.org/officeDocument/2006/relationships/image" Target="../media/image26.png"/></Relationships>
</file>

<file path=ppt/slides/_rels/slide2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2" Target="../media/image6.jpeg" Type="http://schemas.openxmlformats.org/officeDocument/2006/relationships/image"/><Relationship Id="rId1" Target="../slideLayouts/slideLayout19.xml" Type="http://schemas.openxmlformats.org/officeDocument/2006/relationships/slideLayout"/></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6455599" y="1941691"/>
            <a:ext cx="5486761" cy="4546744"/>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
        <p:nvSpPr>
          <p:cNvPr id="3" name="Subtitle 2">
            <a:extLst>
              <a:ext uri="{FF2B5EF4-FFF2-40B4-BE49-F238E27FC236}">
                <a16:creationId xmlns:a16="http://schemas.microsoft.com/office/drawing/2014/main" id="{CF8BC7D1-17D2-7144-7D21-58C10DB2CDEE}"/>
              </a:ext>
            </a:extLst>
          </p:cNvPr>
          <p:cNvSpPr>
            <a:spLocks noGrp="1"/>
          </p:cNvSpPr>
          <p:nvPr>
            <p:ph type="subTitle" idx="1"/>
          </p:nvPr>
        </p:nvSpPr>
        <p:spPr>
          <a:xfrm>
            <a:off x="597347" y="4032169"/>
            <a:ext cx="6150015" cy="1629255"/>
          </a:xfrm>
        </p:spPr>
        <p:txBody>
          <a:bodyPr>
            <a:normAutofit/>
          </a:bodyPr>
          <a:lstStyle/>
          <a:p>
            <a:pPr marL="41009" indent="0">
              <a:buClr>
                <a:schemeClr val="accent1">
                  <a:lumMod val="50000"/>
                </a:schemeClr>
              </a:buClr>
            </a:pPr>
            <a:r>
              <a:rPr lang="en-VN" sz="2000" b="1" u="sng">
                <a:solidFill>
                  <a:schemeClr val="accent1">
                    <a:lumMod val="50000"/>
                  </a:schemeClr>
                </a:solidFill>
              </a:rPr>
              <a:t>Module </a:t>
            </a:r>
            <a:r>
              <a:rPr lang="en-US" sz="2000" b="1" u="sng" dirty="0">
                <a:solidFill>
                  <a:schemeClr val="accent1">
                    <a:lumMod val="50000"/>
                  </a:schemeClr>
                </a:solidFill>
              </a:rPr>
              <a:t>7</a:t>
            </a:r>
            <a:r>
              <a:rPr lang="en-US" sz="2000" b="1" u="sng" smtClean="0">
                <a:solidFill>
                  <a:schemeClr val="accent1">
                    <a:lumMod val="50000"/>
                  </a:schemeClr>
                </a:solidFill>
              </a:rPr>
              <a:t>.7</a:t>
            </a:r>
            <a:r>
              <a:rPr lang="en-US" sz="2000" b="1" u="sng" dirty="0">
                <a:solidFill>
                  <a:schemeClr val="accent1">
                    <a:lumMod val="50000"/>
                  </a:schemeClr>
                </a:solidFill>
              </a:rPr>
              <a:t>: </a:t>
            </a:r>
          </a:p>
          <a:p>
            <a:pPr marL="0" lvl="0" indent="0">
              <a:spcAft>
                <a:spcPts val="600"/>
              </a:spcAft>
              <a:buClr>
                <a:srgbClr val="000000"/>
              </a:buClr>
            </a:pPr>
            <a:r>
              <a:rPr lang="en-US" sz="1800" b="1">
                <a:solidFill>
                  <a:srgbClr val="87C6CC">
                    <a:lumMod val="50000"/>
                  </a:srgbClr>
                </a:solidFill>
              </a:rPr>
              <a:t>Introduction to typical technological process characteristics in the seafood processing industry</a:t>
            </a:r>
          </a:p>
          <a:p>
            <a:pPr marL="41009" indent="0">
              <a:buClr>
                <a:schemeClr val="accent1">
                  <a:lumMod val="50000"/>
                </a:schemeClr>
              </a:buClr>
            </a:pPr>
            <a:endParaRPr lang="en-US" sz="2000" b="1" dirty="0">
              <a:solidFill>
                <a:schemeClr val="accent1">
                  <a:lumMod val="50000"/>
                </a:schemeClr>
              </a:solidFill>
            </a:endParaRPr>
          </a:p>
          <a:p>
            <a:pPr marL="0" indent="0" algn="just"/>
            <a:endParaRPr lang="en-VN" sz="2000" b="1" dirty="0">
              <a:solidFill>
                <a:schemeClr val="accent1">
                  <a:lumMod val="50000"/>
                </a:schemeClr>
              </a:solidFill>
            </a:endParaRPr>
          </a:p>
        </p:txBody>
      </p:sp>
      <p:sp>
        <p:nvSpPr>
          <p:cNvPr id="2" name="TextBox 1">
            <a:extLst>
              <a:ext uri="{FF2B5EF4-FFF2-40B4-BE49-F238E27FC236}">
                <a16:creationId xmlns:a16="http://schemas.microsoft.com/office/drawing/2014/main" id="{F3337FA1-D863-9E3E-CA58-5BF6B910B1CD}"/>
              </a:ext>
            </a:extLst>
          </p:cNvPr>
          <p:cNvSpPr txBox="1"/>
          <p:nvPr/>
        </p:nvSpPr>
        <p:spPr>
          <a:xfrm>
            <a:off x="601165" y="2861413"/>
            <a:ext cx="5383324" cy="400110"/>
          </a:xfrm>
          <a:prstGeom prst="rect">
            <a:avLst/>
          </a:prstGeom>
          <a:noFill/>
        </p:spPr>
        <p:txBody>
          <a:bodyPr wrap="square" rtlCol="0" anchor="ctr">
            <a:spAutoFit/>
          </a:bodyPr>
          <a:lstStyle/>
          <a:p>
            <a:pPr marL="0" marR="0" lvl="0" indent="0" algn="l" defTabSz="761970" rtl="0" eaLnBrk="1" fontAlgn="auto" latinLnBrk="0" hangingPunct="1">
              <a:lnSpc>
                <a:spcPct val="100000"/>
              </a:lnSpc>
              <a:spcBef>
                <a:spcPts val="0"/>
              </a:spcBef>
              <a:spcAft>
                <a:spcPts val="0"/>
              </a:spcAft>
              <a:buClrTx/>
              <a:buSzTx/>
              <a:buFontTx/>
              <a:buNone/>
              <a:tabLst/>
              <a:defRPr/>
            </a:pPr>
            <a:r>
              <a:rPr kumimoji="0" lang="en-US" altLang="ko-KR" sz="2000" b="1" i="0" u="none" strike="noStrike" kern="1200" cap="none" spc="0" normalizeH="0" baseline="0" noProof="0" dirty="0">
                <a:ln>
                  <a:noFill/>
                </a:ln>
                <a:solidFill>
                  <a:srgbClr val="0070C0"/>
                </a:solidFill>
                <a:effectLst/>
                <a:uLnTx/>
                <a:uFillTx/>
                <a:latin typeface="Arial"/>
                <a:ea typeface="맑은 고딕" panose="020B0503020000020004" pitchFamily="34" charset="-127"/>
                <a:cs typeface="Arial" pitchFamily="34" charset="0"/>
                <a:sym typeface="Arial"/>
              </a:rPr>
              <a:t>MANAGEMENT OFFICERS </a:t>
            </a:r>
            <a:endParaRPr kumimoji="0" lang="ko-KR" altLang="en-US" sz="2000" b="1" i="0" u="none" strike="noStrike" kern="1200" cap="none" spc="0" normalizeH="0" baseline="0" noProof="0" dirty="0">
              <a:ln>
                <a:noFill/>
              </a:ln>
              <a:solidFill>
                <a:srgbClr val="0070C0"/>
              </a:solidFill>
              <a:effectLst/>
              <a:uLnTx/>
              <a:uFillTx/>
              <a:latin typeface="Arial"/>
              <a:ea typeface="맑은 고딕" panose="020B0503020000020004" pitchFamily="34" charset="-127"/>
              <a:cs typeface="Arial" pitchFamily="34" charset="0"/>
              <a:sym typeface="Arial"/>
            </a:endParaRPr>
          </a:p>
        </p:txBody>
      </p:sp>
      <p:sp>
        <p:nvSpPr>
          <p:cNvPr id="4" name="Google Shape;46;p15">
            <a:extLst>
              <a:ext uri="{FF2B5EF4-FFF2-40B4-BE49-F238E27FC236}">
                <a16:creationId xmlns:a16="http://schemas.microsoft.com/office/drawing/2014/main" id="{6E67B7F8-018E-2AE6-6F61-D6AEFFF1308B}"/>
              </a:ext>
            </a:extLst>
          </p:cNvPr>
          <p:cNvSpPr txBox="1">
            <a:spLocks noGrp="1"/>
          </p:cNvSpPr>
          <p:nvPr>
            <p:ph type="ctrTitle"/>
          </p:nvPr>
        </p:nvSpPr>
        <p:spPr>
          <a:xfrm>
            <a:off x="597347" y="1048259"/>
            <a:ext cx="7796487" cy="1523379"/>
          </a:xfrm>
          <a:prstGeom prst="rect">
            <a:avLst/>
          </a:prstGeom>
        </p:spPr>
        <p:txBody>
          <a:bodyPr spcFirstLastPara="1" wrap="square" lIns="121900" tIns="121900" rIns="121900" bIns="121900" anchor="ctr" anchorCtr="0">
            <a:noAutofit/>
          </a:bodyPr>
          <a:lstStyle/>
          <a:p>
            <a:r>
              <a:rPr lang="en-US" sz="3600" b="1" dirty="0">
                <a:solidFill>
                  <a:schemeClr val="accent1">
                    <a:lumMod val="50000"/>
                  </a:schemeClr>
                </a:solidFill>
              </a:rPr>
              <a:t>TRAINING PROGRAMME </a:t>
            </a:r>
            <a:br>
              <a:rPr lang="en-US" sz="3600" b="1" dirty="0">
                <a:solidFill>
                  <a:schemeClr val="accent1">
                    <a:lumMod val="50000"/>
                  </a:schemeClr>
                </a:solidFill>
              </a:rPr>
            </a:br>
            <a:r>
              <a:rPr lang="en-US" sz="3600" b="1" dirty="0">
                <a:solidFill>
                  <a:schemeClr val="accent1">
                    <a:lumMod val="50000"/>
                  </a:schemeClr>
                </a:solidFill>
              </a:rPr>
              <a:t>FOR </a:t>
            </a:r>
            <a:r>
              <a:rPr lang="en-US" sz="3600" b="1" dirty="0">
                <a:solidFill>
                  <a:srgbClr val="87C6CC">
                    <a:lumMod val="50000"/>
                  </a:srgbClr>
                </a:solidFill>
              </a:rPr>
              <a:t>INDUSTRIAL ENTERPRISEs</a:t>
            </a:r>
            <a:endParaRPr sz="3600" b="1" dirty="0">
              <a:solidFill>
                <a:schemeClr val="accent1">
                  <a:lumMod val="50000"/>
                </a:schemeClr>
              </a:solidFill>
            </a:endParaRPr>
          </a:p>
        </p:txBody>
      </p:sp>
    </p:spTree>
    <p:extLst>
      <p:ext uri="{BB962C8B-B14F-4D97-AF65-F5344CB8AC3E}">
        <p14:creationId xmlns:p14="http://schemas.microsoft.com/office/powerpoint/2010/main" val="404365273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2"/>
          <p:cNvSpPr txBox="1">
            <a:spLocks noGrp="1"/>
          </p:cNvSpPr>
          <p:nvPr>
            <p:ph type="title"/>
          </p:nvPr>
        </p:nvSpPr>
        <p:spPr>
          <a:xfrm>
            <a:off x="0" y="335887"/>
            <a:ext cx="12192000" cy="752385"/>
          </a:xfrm>
          <a:prstGeom prst="rect">
            <a:avLst/>
          </a:prstGeom>
        </p:spPr>
        <p:txBody>
          <a:bodyPr spcFirstLastPara="1" vert="horz" wrap="square" lIns="0" tIns="244729" rIns="0" bIns="0" rtlCol="0" anchor="ctr" anchorCtr="0">
            <a:spAutoFit/>
          </a:bodyPr>
          <a:lstStyle/>
          <a:p>
            <a:pPr marL="12700" algn="ctr">
              <a:spcBef>
                <a:spcPts val="125"/>
              </a:spcBef>
            </a:pPr>
            <a:r>
              <a:rPr lang="en-US" sz="3200" smtClean="0">
                <a:solidFill>
                  <a:srgbClr val="337177"/>
                </a:solidFill>
              </a:rPr>
              <a:t>FROZEN SEAFOOD TECHNOLOGY</a:t>
            </a:r>
            <a:endParaRPr lang="en-US" sz="3200" dirty="0">
              <a:solidFill>
                <a:schemeClr val="accent1">
                  <a:lumMod val="50000"/>
                </a:schemeClr>
              </a:solidFill>
            </a:endParaRPr>
          </a:p>
        </p:txBody>
      </p:sp>
      <p:pic>
        <p:nvPicPr>
          <p:cNvPr id="3" name="Picture 2"/>
          <p:cNvPicPr>
            <a:picLocks noChangeAspect="1"/>
          </p:cNvPicPr>
          <p:nvPr/>
        </p:nvPicPr>
        <p:blipFill>
          <a:blip r:embed="rId2"/>
          <a:stretch>
            <a:fillRect/>
          </a:stretch>
        </p:blipFill>
        <p:spPr>
          <a:xfrm>
            <a:off x="2794600" y="1340635"/>
            <a:ext cx="6602799" cy="5227783"/>
          </a:xfrm>
          <a:prstGeom prst="rect">
            <a:avLst/>
          </a:prstGeom>
        </p:spPr>
      </p:pic>
    </p:spTree>
    <p:extLst>
      <p:ext uri="{BB962C8B-B14F-4D97-AF65-F5344CB8AC3E}">
        <p14:creationId xmlns:p14="http://schemas.microsoft.com/office/powerpoint/2010/main" val="2230440867"/>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a:xfrm>
            <a:off x="0" y="641082"/>
            <a:ext cx="12192000" cy="454612"/>
          </a:xfrm>
          <a:prstGeom prst="rect">
            <a:avLst/>
          </a:prstGeom>
        </p:spPr>
        <p:txBody>
          <a:bodyPr spcFirstLastPara="1" vert="horz" wrap="square" lIns="0" tIns="10795" rIns="0" bIns="0" rtlCol="0" anchor="ctr" anchorCtr="0">
            <a:spAutoFit/>
          </a:bodyPr>
          <a:lstStyle/>
          <a:p>
            <a:pPr marL="12700" algn="ctr">
              <a:spcBef>
                <a:spcPts val="125"/>
              </a:spcBef>
            </a:pPr>
            <a:r>
              <a:rPr lang="en-US" smtClean="0">
                <a:solidFill>
                  <a:srgbClr val="337177"/>
                </a:solidFill>
              </a:rPr>
              <a:t>HPP TECHNOLOGY IN SEAFOOD PROCESSING AND PRESERVATION</a:t>
            </a:r>
            <a:endParaRPr lang="en-US" dirty="0">
              <a:solidFill>
                <a:schemeClr val="accent1">
                  <a:lumMod val="50000"/>
                </a:schemeClr>
              </a:solidFill>
            </a:endParaRPr>
          </a:p>
        </p:txBody>
      </p:sp>
      <p:sp>
        <p:nvSpPr>
          <p:cNvPr id="4" name="object 4"/>
          <p:cNvSpPr txBox="1"/>
          <p:nvPr/>
        </p:nvSpPr>
        <p:spPr>
          <a:xfrm>
            <a:off x="600501" y="1307258"/>
            <a:ext cx="10972800" cy="3667671"/>
          </a:xfrm>
          <a:prstGeom prst="rect">
            <a:avLst/>
          </a:prstGeom>
        </p:spPr>
        <p:txBody>
          <a:bodyPr vert="horz" wrap="square" lIns="0" tIns="12700" rIns="0" bIns="0" rtlCol="0">
            <a:spAutoFit/>
          </a:bodyPr>
          <a:lstStyle/>
          <a:p>
            <a:pPr marL="54769" lvl="2">
              <a:spcBef>
                <a:spcPts val="75"/>
              </a:spcBef>
              <a:tabLst>
                <a:tab pos="481489" algn="l"/>
              </a:tabLst>
            </a:pPr>
            <a:r>
              <a:rPr lang="vi-VN" b="1" i="1" smtClean="0">
                <a:solidFill>
                  <a:schemeClr val="tx1"/>
                </a:solidFill>
              </a:rPr>
              <a:t>Introduction</a:t>
            </a:r>
            <a:endParaRPr lang="en-US" b="1" i="1" smtClean="0">
              <a:solidFill>
                <a:schemeClr val="tx1"/>
              </a:solidFill>
            </a:endParaRPr>
          </a:p>
          <a:p>
            <a:pPr marL="54769" lvl="2">
              <a:spcBef>
                <a:spcPts val="75"/>
              </a:spcBef>
              <a:tabLst>
                <a:tab pos="481489" algn="l"/>
              </a:tabLst>
            </a:pPr>
            <a:r>
              <a:rPr lang="en-US" smtClean="0">
                <a:solidFill>
                  <a:schemeClr val="tx1"/>
                </a:solidFill>
              </a:rPr>
              <a:t>-</a:t>
            </a:r>
            <a:r>
              <a:rPr lang="en-US" b="1" i="1" smtClean="0">
                <a:solidFill>
                  <a:schemeClr val="tx1"/>
                </a:solidFill>
              </a:rPr>
              <a:t> </a:t>
            </a:r>
            <a:r>
              <a:rPr lang="vi-VN" smtClean="0">
                <a:solidFill>
                  <a:schemeClr val="tx1"/>
                </a:solidFill>
              </a:rPr>
              <a:t>HPP: High Pressure Processing</a:t>
            </a:r>
          </a:p>
          <a:p>
            <a:pPr marL="161449" lvl="3" indent="-106680">
              <a:spcBef>
                <a:spcPts val="633"/>
              </a:spcBef>
              <a:buChar char="-"/>
              <a:tabLst>
                <a:tab pos="161449" algn="l"/>
                <a:tab pos="2378393" algn="l"/>
              </a:tabLst>
            </a:pPr>
            <a:r>
              <a:rPr lang="en-US" smtClean="0">
                <a:solidFill>
                  <a:schemeClr val="tx1"/>
                </a:solidFill>
              </a:rPr>
              <a:t>Utilizes high pressure (400–1000 MPa) to create new food products.</a:t>
            </a:r>
          </a:p>
          <a:p>
            <a:pPr marL="161449" lvl="3" indent="-106680">
              <a:spcBef>
                <a:spcPts val="633"/>
              </a:spcBef>
              <a:buChar char="-"/>
              <a:tabLst>
                <a:tab pos="161449" algn="l"/>
                <a:tab pos="2378393" algn="l"/>
              </a:tabLst>
            </a:pPr>
            <a:r>
              <a:rPr lang="en-US" smtClean="0">
                <a:solidFill>
                  <a:schemeClr val="tx1"/>
                </a:solidFill>
              </a:rPr>
              <a:t>The pressure required to inactivate most microorganisms is ≥ 60,000 pounds/inch².</a:t>
            </a:r>
          </a:p>
          <a:p>
            <a:pPr marL="161449" lvl="3" indent="-106680">
              <a:spcBef>
                <a:spcPts val="633"/>
              </a:spcBef>
              <a:buChar char="-"/>
              <a:tabLst>
                <a:tab pos="161449" algn="l"/>
                <a:tab pos="2378393" algn="l"/>
              </a:tabLst>
            </a:pPr>
            <a:r>
              <a:rPr lang="en-US" smtClean="0">
                <a:solidFill>
                  <a:schemeClr val="tx1"/>
                </a:solidFill>
              </a:rPr>
              <a:t>Maintains the natural freshness, quality, and extends the shelf life of products.</a:t>
            </a:r>
          </a:p>
          <a:p>
            <a:pPr marL="161449" lvl="3" indent="-106680">
              <a:spcBef>
                <a:spcPts val="633"/>
              </a:spcBef>
              <a:buChar char="-"/>
              <a:tabLst>
                <a:tab pos="161449" algn="l"/>
                <a:tab pos="2378393" algn="l"/>
              </a:tabLst>
            </a:pPr>
            <a:r>
              <a:rPr lang="en-US" smtClean="0">
                <a:solidFill>
                  <a:schemeClr val="tx1"/>
                </a:solidFill>
              </a:rPr>
              <a:t>Pressure is applied uniformly throughout the entire food product.</a:t>
            </a:r>
            <a:endParaRPr lang="vi-VN" smtClean="0">
              <a:solidFill>
                <a:schemeClr val="tx1"/>
              </a:solidFill>
            </a:endParaRPr>
          </a:p>
          <a:p>
            <a:pPr marL="54769">
              <a:spcBef>
                <a:spcPts val="1080"/>
              </a:spcBef>
            </a:pPr>
            <a:r>
              <a:rPr lang="en-US" b="1" i="1" smtClean="0">
                <a:solidFill>
                  <a:schemeClr val="tx1"/>
                </a:solidFill>
              </a:rPr>
              <a:t>Characteristics of High Pressure Processing (HPP):</a:t>
            </a:r>
          </a:p>
          <a:p>
            <a:pPr marL="340519" indent="-285750">
              <a:spcBef>
                <a:spcPts val="1080"/>
              </a:spcBef>
              <a:buFontTx/>
              <a:buChar char="-"/>
            </a:pPr>
            <a:r>
              <a:rPr lang="en-US" smtClean="0">
                <a:solidFill>
                  <a:schemeClr val="tx1"/>
                </a:solidFill>
              </a:rPr>
              <a:t>Conducted at low temperatures but capable of inactivating microorganisms and enzymes.</a:t>
            </a:r>
          </a:p>
          <a:p>
            <a:pPr marL="340519" indent="-285750">
              <a:spcBef>
                <a:spcPts val="1080"/>
              </a:spcBef>
              <a:buFontTx/>
              <a:buChar char="-"/>
            </a:pPr>
            <a:r>
              <a:rPr lang="en-US" smtClean="0">
                <a:solidFill>
                  <a:schemeClr val="tx1"/>
                </a:solidFill>
              </a:rPr>
              <a:t>The quality of HPP-processed foods is similar to that of fresh products.</a:t>
            </a:r>
          </a:p>
          <a:p>
            <a:pPr marL="340519" indent="-285750">
              <a:spcBef>
                <a:spcPts val="1080"/>
              </a:spcBef>
              <a:buFontTx/>
              <a:buChar char="-"/>
            </a:pPr>
            <a:r>
              <a:rPr lang="en-US" smtClean="0">
                <a:solidFill>
                  <a:schemeClr val="tx1"/>
                </a:solidFill>
              </a:rPr>
              <a:t>Foods processed with HPP technology are safe and beneficial for health.</a:t>
            </a:r>
            <a:endParaRPr lang="vi-VN" dirty="0">
              <a:solidFill>
                <a:schemeClr val="tx1"/>
              </a:solidFill>
            </a:endParaRPr>
          </a:p>
        </p:txBody>
      </p:sp>
      <p:pic>
        <p:nvPicPr>
          <p:cNvPr id="5" name="object 5"/>
          <p:cNvPicPr/>
          <p:nvPr/>
        </p:nvPicPr>
        <p:blipFill>
          <a:blip r:embed="rId2" cstate="print"/>
          <a:stretch>
            <a:fillRect/>
          </a:stretch>
        </p:blipFill>
        <p:spPr>
          <a:xfrm>
            <a:off x="3799313" y="5186494"/>
            <a:ext cx="4575176" cy="1593507"/>
          </a:xfrm>
          <a:prstGeom prst="rect">
            <a:avLst/>
          </a:prstGeom>
        </p:spPr>
      </p:pic>
    </p:spTree>
    <p:extLst>
      <p:ext uri="{BB962C8B-B14F-4D97-AF65-F5344CB8AC3E}">
        <p14:creationId xmlns:p14="http://schemas.microsoft.com/office/powerpoint/2010/main" val="4148381790"/>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0212706" y="6490335"/>
            <a:ext cx="234951" cy="459741"/>
          </a:xfrm>
          <a:prstGeom prst="rect">
            <a:avLst/>
          </a:prstGeom>
        </p:spPr>
        <p:txBody>
          <a:bodyPr vert="horz" wrap="square" lIns="0" tIns="15875" rIns="0" bIns="0" rtlCol="0">
            <a:spAutoFit/>
          </a:bodyPr>
          <a:lstStyle/>
          <a:p>
            <a:pPr marL="0" marR="5080" lvl="0" indent="0" algn="r" defTabSz="914400" rtl="0" eaLnBrk="1" fontAlgn="auto" latinLnBrk="0" hangingPunct="1">
              <a:lnSpc>
                <a:spcPct val="100000"/>
              </a:lnSpc>
              <a:spcBef>
                <a:spcPts val="125"/>
              </a:spcBef>
              <a:spcAft>
                <a:spcPts val="0"/>
              </a:spcAft>
              <a:buClrTx/>
              <a:buSzTx/>
              <a:buFontTx/>
              <a:buNone/>
              <a:tabLst/>
              <a:defRPr/>
            </a:pPr>
            <a:r>
              <a:rPr kumimoji="0" sz="1400" b="0" i="0" u="none" strike="noStrike" kern="1200" cap="none" spc="-25" normalizeH="0" baseline="0" noProof="0" dirty="0">
                <a:ln>
                  <a:noFill/>
                </a:ln>
                <a:solidFill>
                  <a:srgbClr val="000000"/>
                </a:solidFill>
                <a:effectLst/>
                <a:uLnTx/>
                <a:uFillTx/>
                <a:latin typeface="Arial"/>
                <a:ea typeface="+mn-ea"/>
                <a:cs typeface="+mn-cs"/>
              </a:rPr>
              <a:t>16</a:t>
            </a:r>
            <a:endParaRPr kumimoji="0" sz="1400" b="0" i="0" u="none" strike="noStrike" kern="1200" cap="none" spc="0" normalizeH="0" baseline="0" noProof="0">
              <a:ln>
                <a:noFill/>
              </a:ln>
              <a:solidFill>
                <a:srgbClr val="000000"/>
              </a:solidFill>
              <a:effectLst/>
              <a:uLnTx/>
              <a:uFillTx/>
              <a:latin typeface="Arial"/>
              <a:ea typeface="+mn-ea"/>
              <a:cs typeface="+mn-cs"/>
            </a:endParaRPr>
          </a:p>
          <a:p>
            <a:pPr marL="0" marR="8254" lvl="0" indent="0" algn="r" defTabSz="914400" rtl="0" eaLnBrk="1" fontAlgn="auto" latinLnBrk="0" hangingPunct="1">
              <a:lnSpc>
                <a:spcPct val="100000"/>
              </a:lnSpc>
              <a:spcBef>
                <a:spcPts val="51"/>
              </a:spcBef>
              <a:spcAft>
                <a:spcPts val="0"/>
              </a:spcAft>
              <a:buClrTx/>
              <a:buSzTx/>
              <a:buFontTx/>
              <a:buNone/>
              <a:tabLst/>
              <a:defRPr/>
            </a:pPr>
            <a:r>
              <a:rPr kumimoji="0" sz="1400" b="0" i="0" u="none" strike="noStrike" kern="1200" cap="none" spc="-51" normalizeH="0" baseline="0" noProof="0" dirty="0">
                <a:ln>
                  <a:noFill/>
                </a:ln>
                <a:solidFill>
                  <a:srgbClr val="000000"/>
                </a:solidFill>
                <a:effectLst/>
                <a:uLnTx/>
                <a:uFillTx/>
                <a:latin typeface="Arial"/>
                <a:ea typeface="+mn-ea"/>
                <a:cs typeface="+mn-cs"/>
              </a:rPr>
              <a:t>7</a:t>
            </a:r>
            <a:endParaRPr kumimoji="0" sz="1400" b="0" i="0" u="none" strike="noStrike" kern="1200" cap="none" spc="0" normalizeH="0" baseline="0" noProof="0">
              <a:ln>
                <a:noFill/>
              </a:ln>
              <a:solidFill>
                <a:srgbClr val="000000"/>
              </a:solidFill>
              <a:effectLst/>
              <a:uLnTx/>
              <a:uFillTx/>
              <a:latin typeface="Arial"/>
              <a:ea typeface="+mn-ea"/>
              <a:cs typeface="+mn-cs"/>
            </a:endParaRPr>
          </a:p>
        </p:txBody>
      </p:sp>
      <p:sp>
        <p:nvSpPr>
          <p:cNvPr id="4" name="object 4"/>
          <p:cNvSpPr txBox="1"/>
          <p:nvPr/>
        </p:nvSpPr>
        <p:spPr>
          <a:xfrm>
            <a:off x="624113" y="1690042"/>
            <a:ext cx="5754188" cy="273345"/>
          </a:xfrm>
          <a:prstGeom prst="rect">
            <a:avLst/>
          </a:prstGeom>
        </p:spPr>
        <p:txBody>
          <a:bodyPr vert="horz" wrap="square" lIns="0" tIns="10795" rIns="0" bIns="0" rtlCol="0">
            <a:spAutoFit/>
          </a:bodyPr>
          <a:lstStyle/>
          <a:p>
            <a:pPr marL="12700" marR="5080" lvl="0">
              <a:lnSpc>
                <a:spcPct val="100800"/>
              </a:lnSpc>
              <a:spcBef>
                <a:spcPts val="85"/>
              </a:spcBef>
            </a:pPr>
            <a:r>
              <a:rPr lang="en-US" b="1" i="1">
                <a:solidFill>
                  <a:srgbClr val="000000"/>
                </a:solidFill>
              </a:rPr>
              <a:t>Characteristics of High Pressure Processing (HPP)</a:t>
            </a:r>
          </a:p>
        </p:txBody>
      </p:sp>
      <p:sp>
        <p:nvSpPr>
          <p:cNvPr id="5" name="object 5"/>
          <p:cNvSpPr txBox="1"/>
          <p:nvPr/>
        </p:nvSpPr>
        <p:spPr>
          <a:xfrm>
            <a:off x="624113" y="2031416"/>
            <a:ext cx="8592457" cy="1930657"/>
          </a:xfrm>
          <a:prstGeom prst="rect">
            <a:avLst/>
          </a:prstGeom>
        </p:spPr>
        <p:txBody>
          <a:bodyPr vert="horz" wrap="square" lIns="0" tIns="133985" rIns="0" bIns="0" rtlCol="0">
            <a:spAutoFit/>
          </a:bodyPr>
          <a:lstStyle/>
          <a:p>
            <a:pPr marL="116681" indent="-107156">
              <a:spcBef>
                <a:spcPts val="791"/>
              </a:spcBef>
              <a:buChar char="-"/>
              <a:tabLst>
                <a:tab pos="116681" algn="l"/>
              </a:tabLst>
            </a:pPr>
            <a:r>
              <a:rPr lang="en-US" smtClean="0"/>
              <a:t>Helps improve product functionality.</a:t>
            </a:r>
          </a:p>
          <a:p>
            <a:pPr marL="116681" indent="-107156">
              <a:spcBef>
                <a:spcPts val="791"/>
              </a:spcBef>
              <a:buChar char="-"/>
              <a:tabLst>
                <a:tab pos="116681" algn="l"/>
              </a:tabLst>
            </a:pPr>
            <a:r>
              <a:rPr lang="en-US" smtClean="0"/>
              <a:t>The applied force is isostatic compression (multi-directional pressure).</a:t>
            </a:r>
          </a:p>
          <a:p>
            <a:pPr marL="116681" indent="-107156">
              <a:spcBef>
                <a:spcPts val="791"/>
              </a:spcBef>
              <a:buChar char="-"/>
              <a:tabLst>
                <a:tab pos="116681" algn="l"/>
              </a:tabLst>
            </a:pPr>
            <a:r>
              <a:rPr lang="en-US" smtClean="0"/>
              <a:t>Pressure transmission is unimpeded.</a:t>
            </a:r>
          </a:p>
          <a:p>
            <a:pPr marL="116681" indent="-107156">
              <a:spcBef>
                <a:spcPts val="791"/>
              </a:spcBef>
              <a:buChar char="-"/>
              <a:tabLst>
                <a:tab pos="116681" algn="l"/>
              </a:tabLst>
            </a:pPr>
            <a:r>
              <a:rPr lang="en-US" smtClean="0"/>
              <a:t>The compression is reversible.</a:t>
            </a:r>
          </a:p>
          <a:p>
            <a:pPr marL="116681" indent="-107156">
              <a:spcBef>
                <a:spcPts val="791"/>
              </a:spcBef>
              <a:buChar char="-"/>
              <a:tabLst>
                <a:tab pos="116681" algn="l"/>
              </a:tabLst>
            </a:pPr>
            <a:r>
              <a:rPr lang="en-US" smtClean="0"/>
              <a:t>Shell removal of mollusks and crustaceans → facilitates easier meat extraction.</a:t>
            </a:r>
            <a:endParaRPr lang="en-US" dirty="0"/>
          </a:p>
        </p:txBody>
      </p:sp>
      <p:pic>
        <p:nvPicPr>
          <p:cNvPr id="10" name="object 10"/>
          <p:cNvPicPr/>
          <p:nvPr/>
        </p:nvPicPr>
        <p:blipFill>
          <a:blip r:embed="rId2" cstate="print"/>
          <a:stretch>
            <a:fillRect/>
          </a:stretch>
        </p:blipFill>
        <p:spPr>
          <a:xfrm>
            <a:off x="8287003" y="1504543"/>
            <a:ext cx="3283858" cy="1863182"/>
          </a:xfrm>
          <a:prstGeom prst="rect">
            <a:avLst/>
          </a:prstGeom>
        </p:spPr>
      </p:pic>
      <p:pic>
        <p:nvPicPr>
          <p:cNvPr id="11" name="object 11"/>
          <p:cNvPicPr/>
          <p:nvPr/>
        </p:nvPicPr>
        <p:blipFill>
          <a:blip r:embed="rId3" cstate="print"/>
          <a:stretch>
            <a:fillRect/>
          </a:stretch>
        </p:blipFill>
        <p:spPr>
          <a:xfrm>
            <a:off x="8287003" y="4029548"/>
            <a:ext cx="3283858" cy="1884554"/>
          </a:xfrm>
          <a:prstGeom prst="rect">
            <a:avLst/>
          </a:prstGeom>
        </p:spPr>
      </p:pic>
      <p:sp>
        <p:nvSpPr>
          <p:cNvPr id="9" name="object 3"/>
          <p:cNvSpPr txBox="1">
            <a:spLocks noGrp="1"/>
          </p:cNvSpPr>
          <p:nvPr>
            <p:ph type="title"/>
          </p:nvPr>
        </p:nvSpPr>
        <p:spPr>
          <a:xfrm>
            <a:off x="0" y="641082"/>
            <a:ext cx="12192000" cy="454612"/>
          </a:xfrm>
          <a:prstGeom prst="rect">
            <a:avLst/>
          </a:prstGeom>
        </p:spPr>
        <p:txBody>
          <a:bodyPr spcFirstLastPara="1" vert="horz" wrap="square" lIns="0" tIns="10795" rIns="0" bIns="0" rtlCol="0" anchor="ctr" anchorCtr="0">
            <a:spAutoFit/>
          </a:bodyPr>
          <a:lstStyle/>
          <a:p>
            <a:pPr marL="12700" algn="ctr">
              <a:spcBef>
                <a:spcPts val="125"/>
              </a:spcBef>
            </a:pPr>
            <a:r>
              <a:rPr lang="en-US" smtClean="0">
                <a:solidFill>
                  <a:srgbClr val="337177"/>
                </a:solidFill>
              </a:rPr>
              <a:t>HPP TECHNOLOGY IN SEAFOOD PROCESSING AND PRESERVATION</a:t>
            </a:r>
            <a:endParaRPr lang="en-US" dirty="0">
              <a:solidFill>
                <a:schemeClr val="accent1">
                  <a:lumMod val="50000"/>
                </a:schemeClr>
              </a:solidFill>
            </a:endParaRPr>
          </a:p>
        </p:txBody>
      </p:sp>
    </p:spTree>
    <p:extLst>
      <p:ext uri="{BB962C8B-B14F-4D97-AF65-F5344CB8AC3E}">
        <p14:creationId xmlns:p14="http://schemas.microsoft.com/office/powerpoint/2010/main" val="590578506"/>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609600" y="1423673"/>
            <a:ext cx="11582400" cy="4788619"/>
          </a:xfrm>
          <a:prstGeom prst="rect">
            <a:avLst/>
          </a:prstGeom>
        </p:spPr>
        <p:txBody>
          <a:bodyPr vert="horz" wrap="square" lIns="0" tIns="10795" rIns="0" bIns="0" rtlCol="0">
            <a:spAutoFit/>
          </a:bodyPr>
          <a:lstStyle/>
          <a:p>
            <a:pPr marL="9525" lvl="2">
              <a:lnSpc>
                <a:spcPct val="130000"/>
              </a:lnSpc>
              <a:spcBef>
                <a:spcPts val="623"/>
              </a:spcBef>
              <a:tabLst>
                <a:tab pos="436245" algn="l"/>
              </a:tabLst>
            </a:pPr>
            <a:r>
              <a:rPr lang="en-US" sz="1600" b="1" smtClean="0">
                <a:solidFill>
                  <a:srgbClr val="0070C0"/>
                </a:solidFill>
              </a:rPr>
              <a:t>Dried Fish Product</a:t>
            </a:r>
          </a:p>
          <a:p>
            <a:pPr marL="123825">
              <a:lnSpc>
                <a:spcPct val="130000"/>
              </a:lnSpc>
              <a:spcBef>
                <a:spcPts val="638"/>
              </a:spcBef>
            </a:pPr>
            <a:r>
              <a:rPr lang="en-US" sz="1600" smtClean="0"/>
              <a:t>Reduces the moisture content in the product from 70–80% down to 8–10%.</a:t>
            </a:r>
          </a:p>
          <a:p>
            <a:pPr marL="123825">
              <a:lnSpc>
                <a:spcPct val="130000"/>
              </a:lnSpc>
              <a:spcBef>
                <a:spcPts val="638"/>
              </a:spcBef>
            </a:pPr>
            <a:r>
              <a:rPr lang="en-US" sz="1600" smtClean="0"/>
              <a:t>       + Inhibits the growth of microorganisms.</a:t>
            </a:r>
          </a:p>
          <a:p>
            <a:pPr marL="123825">
              <a:lnSpc>
                <a:spcPct val="130000"/>
              </a:lnSpc>
              <a:spcBef>
                <a:spcPts val="638"/>
              </a:spcBef>
            </a:pPr>
            <a:r>
              <a:rPr lang="en-US" sz="1600" smtClean="0"/>
              <a:t>       + Slows down the rate of undesirable reactions.</a:t>
            </a:r>
          </a:p>
          <a:p>
            <a:pPr marL="145256">
              <a:lnSpc>
                <a:spcPct val="130000"/>
              </a:lnSpc>
              <a:spcBef>
                <a:spcPts val="1264"/>
              </a:spcBef>
            </a:pPr>
            <a:r>
              <a:rPr lang="en-US" sz="1600" b="1" smtClean="0">
                <a:solidFill>
                  <a:srgbClr val="0070C0"/>
                </a:solidFill>
              </a:rPr>
              <a:t>The main factors affecting drying rate</a:t>
            </a:r>
          </a:p>
          <a:p>
            <a:pPr marL="145256">
              <a:lnSpc>
                <a:spcPct val="130000"/>
              </a:lnSpc>
              <a:spcBef>
                <a:spcPts val="1264"/>
              </a:spcBef>
            </a:pPr>
            <a:r>
              <a:rPr lang="en-US" sz="1600" smtClean="0"/>
              <a:t>Air temperature :</a:t>
            </a:r>
          </a:p>
          <a:p>
            <a:pPr marL="519113">
              <a:lnSpc>
                <a:spcPct val="130000"/>
              </a:lnSpc>
              <a:spcBef>
                <a:spcPts val="1080"/>
              </a:spcBef>
            </a:pPr>
            <a:r>
              <a:rPr lang="en-US" sz="1600" smtClean="0"/>
              <a:t>+</a:t>
            </a:r>
            <a:r>
              <a:rPr lang="en-US" sz="1600" spc="-30" smtClean="0"/>
              <a:t> </a:t>
            </a:r>
            <a:r>
              <a:rPr lang="en-US" sz="1600" smtClean="0"/>
              <a:t>Air temperature increases → drying speed increases</a:t>
            </a:r>
          </a:p>
          <a:p>
            <a:pPr marL="519113">
              <a:lnSpc>
                <a:spcPct val="130000"/>
              </a:lnSpc>
              <a:spcBef>
                <a:spcPts val="633"/>
              </a:spcBef>
            </a:pPr>
            <a:r>
              <a:rPr lang="en-US" sz="1600" smtClean="0"/>
              <a:t>+</a:t>
            </a:r>
            <a:r>
              <a:rPr lang="en-US" sz="1600" spc="-30" smtClean="0"/>
              <a:t> </a:t>
            </a:r>
            <a:r>
              <a:rPr lang="en-US" sz="1600" smtClean="0"/>
              <a:t>If the temperature is too high, the product may darken in color</a:t>
            </a:r>
          </a:p>
          <a:p>
            <a:pPr marL="173831" lvl="3" indent="-107156">
              <a:lnSpc>
                <a:spcPct val="130000"/>
              </a:lnSpc>
              <a:spcBef>
                <a:spcPts val="1088"/>
              </a:spcBef>
              <a:buChar char="-"/>
              <a:tabLst>
                <a:tab pos="173831" algn="l"/>
              </a:tabLst>
            </a:pPr>
            <a:r>
              <a:rPr lang="en-US" sz="1600" spc="-15" smtClean="0"/>
              <a:t>Air humidity</a:t>
            </a:r>
            <a:endParaRPr lang="en-US" sz="1600" smtClean="0"/>
          </a:p>
          <a:p>
            <a:pPr marL="519113">
              <a:lnSpc>
                <a:spcPct val="130000"/>
              </a:lnSpc>
              <a:spcBef>
                <a:spcPts val="1534"/>
              </a:spcBef>
            </a:pPr>
            <a:r>
              <a:rPr lang="en-US" sz="1600" smtClean="0"/>
              <a:t>+</a:t>
            </a:r>
            <a:r>
              <a:rPr lang="en-US" sz="1600" spc="-23" smtClean="0"/>
              <a:t> </a:t>
            </a:r>
            <a:r>
              <a:rPr lang="en-US" sz="1600" smtClean="0"/>
              <a:t>The lower the humidity, the faster the drying process</a:t>
            </a:r>
          </a:p>
          <a:p>
            <a:pPr marL="519113" marR="3810">
              <a:lnSpc>
                <a:spcPct val="130000"/>
              </a:lnSpc>
              <a:spcBef>
                <a:spcPts val="1069"/>
              </a:spcBef>
            </a:pPr>
            <a:r>
              <a:rPr lang="en-US" sz="1600" smtClean="0"/>
              <a:t>+</a:t>
            </a:r>
            <a:r>
              <a:rPr lang="en-US" sz="1600" spc="-26" smtClean="0"/>
              <a:t> </a:t>
            </a:r>
            <a:r>
              <a:rPr lang="en-US" sz="1600" smtClean="0"/>
              <a:t>When the air humidity reaches around 80%, the drying process stops and the product may start absorbing moisture</a:t>
            </a:r>
            <a:endParaRPr lang="en-US" sz="1600" dirty="0"/>
          </a:p>
        </p:txBody>
      </p:sp>
      <p:sp>
        <p:nvSpPr>
          <p:cNvPr id="8" name="object 3">
            <a:extLst>
              <a:ext uri="{FF2B5EF4-FFF2-40B4-BE49-F238E27FC236}">
                <a16:creationId xmlns:a16="http://schemas.microsoft.com/office/drawing/2014/main" id="{705624A8-85F4-7E16-EAA0-DF93EC326447}"/>
              </a:ext>
            </a:extLst>
          </p:cNvPr>
          <p:cNvSpPr txBox="1">
            <a:spLocks/>
          </p:cNvSpPr>
          <p:nvPr/>
        </p:nvSpPr>
        <p:spPr>
          <a:xfrm>
            <a:off x="0" y="456950"/>
            <a:ext cx="12192000" cy="762388"/>
          </a:xfrm>
          <a:prstGeom prst="rect">
            <a:avLst/>
          </a:prstGeom>
        </p:spPr>
        <p:txBody>
          <a:bodyPr spcFirstLastPara="1" vert="horz" wrap="square" lIns="0" tIns="1079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12700" lvl="0" algn="ctr">
              <a:spcBef>
                <a:spcPts val="125"/>
              </a:spcBef>
            </a:pPr>
            <a:r>
              <a:rPr lang="en-US" sz="2400" b="1" kern="0">
                <a:solidFill>
                  <a:srgbClr val="87C6CC">
                    <a:lumMod val="50000"/>
                  </a:srgbClr>
                </a:solidFill>
              </a:rPr>
              <a:t>HIGH TEMPERATURE TECHNIQUES IN SEAFOOD PROCESSING AND PRESERVATION</a:t>
            </a:r>
            <a:endParaRPr kumimoji="0" lang="en-US" sz="2400" b="1" i="0" u="none" strike="noStrike" kern="0" cap="none" spc="0" normalizeH="0" baseline="0" noProof="0" dirty="0">
              <a:ln>
                <a:noFill/>
              </a:ln>
              <a:solidFill>
                <a:srgbClr val="87C6CC">
                  <a:lumMod val="50000"/>
                </a:srgbClr>
              </a:solidFill>
              <a:effectLst/>
              <a:uLnTx/>
              <a:uFillTx/>
              <a:latin typeface="Arial" panose="020B0604020202020204" pitchFamily="34" charset="0"/>
              <a:cs typeface="Arial" panose="020B0604020202020204" pitchFamily="34" charset="0"/>
              <a:sym typeface="Arial"/>
            </a:endParaRPr>
          </a:p>
        </p:txBody>
      </p:sp>
    </p:spTree>
    <p:extLst>
      <p:ext uri="{BB962C8B-B14F-4D97-AF65-F5344CB8AC3E}">
        <p14:creationId xmlns:p14="http://schemas.microsoft.com/office/powerpoint/2010/main" val="389154045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14149" y="1404949"/>
            <a:ext cx="10986447" cy="2642390"/>
          </a:xfrm>
          <a:prstGeom prst="rect">
            <a:avLst/>
          </a:prstGeom>
        </p:spPr>
        <p:txBody>
          <a:bodyPr vert="horz" wrap="square" lIns="0" tIns="10795" rIns="0" bIns="0" rtlCol="0">
            <a:spAutoFit/>
          </a:bodyPr>
          <a:lstStyle/>
          <a:p>
            <a:pPr marL="145256">
              <a:spcBef>
                <a:spcPts val="1088"/>
              </a:spcBef>
            </a:pPr>
            <a:r>
              <a:rPr lang="en-US" b="1">
                <a:solidFill>
                  <a:srgbClr val="0070C0"/>
                </a:solidFill>
              </a:rPr>
              <a:t>Main factors affecting drying rate (continued)</a:t>
            </a:r>
          </a:p>
          <a:p>
            <a:pPr marL="123825">
              <a:spcBef>
                <a:spcPts val="998"/>
              </a:spcBef>
            </a:pPr>
            <a:r>
              <a:rPr lang="en-US"/>
              <a:t>-</a:t>
            </a:r>
            <a:r>
              <a:rPr lang="en-US" spc="-56"/>
              <a:t> </a:t>
            </a:r>
            <a:r>
              <a:rPr lang="en-US"/>
              <a:t>Air velocity</a:t>
            </a:r>
            <a:r>
              <a:rPr lang="en-US" spc="-15"/>
              <a:t>:</a:t>
            </a:r>
            <a:endParaRPr lang="en-US"/>
          </a:p>
          <a:p>
            <a:pPr marL="982028">
              <a:spcBef>
                <a:spcPts val="1080"/>
              </a:spcBef>
            </a:pPr>
            <a:r>
              <a:rPr lang="en-US"/>
              <a:t>+</a:t>
            </a:r>
            <a:r>
              <a:rPr lang="en-US" spc="-75"/>
              <a:t> </a:t>
            </a:r>
            <a:r>
              <a:rPr lang="en-US"/>
              <a:t>High air velocity → uneven drying temperature</a:t>
            </a:r>
          </a:p>
          <a:p>
            <a:pPr marL="982028">
              <a:spcBef>
                <a:spcPts val="1080"/>
              </a:spcBef>
            </a:pPr>
            <a:r>
              <a:rPr lang="en-US"/>
              <a:t>+ Low air velocity → longer drying time and poorer meat quality</a:t>
            </a:r>
          </a:p>
          <a:p>
            <a:pPr marL="982028">
              <a:spcBef>
                <a:spcPts val="1080"/>
              </a:spcBef>
            </a:pPr>
            <a:r>
              <a:rPr lang="en-US"/>
              <a:t>+ ptimal air velocity: approximately 0.4 – 0.6 m/s</a:t>
            </a:r>
          </a:p>
          <a:p>
            <a:pPr marL="982028">
              <a:spcBef>
                <a:spcPts val="1080"/>
              </a:spcBef>
            </a:pPr>
            <a:r>
              <a:rPr lang="en-US"/>
              <a:t>When airflow moves parallel to the fish surface, the drying process is faster.</a:t>
            </a:r>
            <a:br>
              <a:rPr lang="en-US"/>
            </a:br>
            <a:r>
              <a:rPr lang="en-US"/>
              <a:t>When airflow hits the fish surface at a 45-degree angle, the drying rate is the slowest.</a:t>
            </a:r>
            <a:endParaRPr lang="en-US" dirty="0"/>
          </a:p>
        </p:txBody>
      </p:sp>
      <p:sp>
        <p:nvSpPr>
          <p:cNvPr id="3" name="object 3"/>
          <p:cNvSpPr txBox="1"/>
          <p:nvPr/>
        </p:nvSpPr>
        <p:spPr>
          <a:xfrm>
            <a:off x="620134" y="4215638"/>
            <a:ext cx="2450612" cy="289823"/>
          </a:xfrm>
          <a:prstGeom prst="rect">
            <a:avLst/>
          </a:prstGeom>
        </p:spPr>
        <p:txBody>
          <a:bodyPr vert="horz" wrap="square" lIns="0" tIns="12700" rIns="0" bIns="0" rtlCol="0">
            <a:spAutoFit/>
          </a:bodyPr>
          <a:lstStyle/>
          <a:p>
            <a:pPr marL="9525">
              <a:spcBef>
                <a:spcPts val="75"/>
              </a:spcBef>
            </a:pPr>
            <a:r>
              <a:rPr lang="en-US"/>
              <a:t>-</a:t>
            </a:r>
            <a:r>
              <a:rPr lang="en-US" spc="19"/>
              <a:t> </a:t>
            </a:r>
            <a:r>
              <a:rPr lang="en-US"/>
              <a:t>Warm incubation.</a:t>
            </a:r>
            <a:endParaRPr lang="en-US" dirty="0"/>
          </a:p>
        </p:txBody>
      </p:sp>
      <p:sp>
        <p:nvSpPr>
          <p:cNvPr id="4" name="object 4"/>
          <p:cNvSpPr txBox="1"/>
          <p:nvPr/>
        </p:nvSpPr>
        <p:spPr>
          <a:xfrm>
            <a:off x="1906228" y="4505461"/>
            <a:ext cx="6020435" cy="752129"/>
          </a:xfrm>
          <a:prstGeom prst="rect">
            <a:avLst/>
          </a:prstGeom>
        </p:spPr>
        <p:txBody>
          <a:bodyPr vert="horz" wrap="square" lIns="0" tIns="120015" rIns="0" bIns="0" rtlCol="0">
            <a:spAutoFit/>
          </a:bodyPr>
          <a:lstStyle/>
          <a:p>
            <a:pPr marL="9525">
              <a:spcBef>
                <a:spcPts val="709"/>
              </a:spcBef>
            </a:pPr>
            <a:r>
              <a:rPr lang="en-US"/>
              <a:t>+</a:t>
            </a:r>
            <a:r>
              <a:rPr lang="en-US" spc="-26"/>
              <a:t> </a:t>
            </a:r>
            <a:r>
              <a:rPr lang="en-US"/>
              <a:t>Promoting water movement within fish flesh</a:t>
            </a:r>
          </a:p>
          <a:p>
            <a:pPr marL="9525">
              <a:spcBef>
                <a:spcPts val="634"/>
              </a:spcBef>
            </a:pPr>
            <a:r>
              <a:rPr lang="en-US"/>
              <a:t>+</a:t>
            </a:r>
            <a:r>
              <a:rPr lang="en-US" spc="-26"/>
              <a:t> </a:t>
            </a:r>
            <a:r>
              <a:rPr lang="en-US"/>
              <a:t>Reduces drying time and improves efficiency.</a:t>
            </a:r>
            <a:endParaRPr lang="en-US" dirty="0"/>
          </a:p>
        </p:txBody>
      </p:sp>
      <p:sp>
        <p:nvSpPr>
          <p:cNvPr id="5" name="object 5"/>
          <p:cNvSpPr txBox="1"/>
          <p:nvPr/>
        </p:nvSpPr>
        <p:spPr>
          <a:xfrm>
            <a:off x="614149" y="5257590"/>
            <a:ext cx="2006221" cy="289823"/>
          </a:xfrm>
          <a:prstGeom prst="rect">
            <a:avLst/>
          </a:prstGeom>
        </p:spPr>
        <p:txBody>
          <a:bodyPr vert="horz" wrap="square" lIns="0" tIns="12700" rIns="0" bIns="0" rtlCol="0">
            <a:spAutoFit/>
          </a:bodyPr>
          <a:lstStyle/>
          <a:p>
            <a:pPr marL="9525">
              <a:spcBef>
                <a:spcPts val="75"/>
              </a:spcBef>
            </a:pPr>
            <a:r>
              <a:rPr lang="en-US"/>
              <a:t>-</a:t>
            </a:r>
            <a:r>
              <a:rPr lang="en-US" spc="-34"/>
              <a:t> </a:t>
            </a:r>
            <a:r>
              <a:rPr lang="en-US"/>
              <a:t>Raw material </a:t>
            </a:r>
            <a:endParaRPr lang="en-US" dirty="0"/>
          </a:p>
        </p:txBody>
      </p:sp>
      <p:sp>
        <p:nvSpPr>
          <p:cNvPr id="7" name="object 3">
            <a:extLst>
              <a:ext uri="{FF2B5EF4-FFF2-40B4-BE49-F238E27FC236}">
                <a16:creationId xmlns:a16="http://schemas.microsoft.com/office/drawing/2014/main" id="{705624A8-85F4-7E16-EAA0-DF93EC326447}"/>
              </a:ext>
            </a:extLst>
          </p:cNvPr>
          <p:cNvSpPr txBox="1">
            <a:spLocks/>
          </p:cNvSpPr>
          <p:nvPr/>
        </p:nvSpPr>
        <p:spPr>
          <a:xfrm>
            <a:off x="0" y="456950"/>
            <a:ext cx="12192000" cy="762388"/>
          </a:xfrm>
          <a:prstGeom prst="rect">
            <a:avLst/>
          </a:prstGeom>
        </p:spPr>
        <p:txBody>
          <a:bodyPr spcFirstLastPara="1" vert="horz" wrap="square" lIns="0" tIns="1079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12700" lvl="0" algn="ctr">
              <a:spcBef>
                <a:spcPts val="125"/>
              </a:spcBef>
            </a:pPr>
            <a:r>
              <a:rPr lang="en-US" sz="2400" b="1" kern="0">
                <a:solidFill>
                  <a:srgbClr val="87C6CC">
                    <a:lumMod val="50000"/>
                  </a:srgbClr>
                </a:solidFill>
              </a:rPr>
              <a:t>HIGH TEMPERATURE TECHNIQUES IN SEAFOOD PROCESSING AND PRESERVATION</a:t>
            </a:r>
            <a:endParaRPr kumimoji="0" lang="en-US" sz="2400" b="1" i="0" u="none" strike="noStrike" kern="0" cap="none" spc="0" normalizeH="0" baseline="0" noProof="0" dirty="0">
              <a:ln>
                <a:noFill/>
              </a:ln>
              <a:solidFill>
                <a:srgbClr val="87C6CC">
                  <a:lumMod val="50000"/>
                </a:srgbClr>
              </a:solidFill>
              <a:effectLst/>
              <a:uLnTx/>
              <a:uFillTx/>
              <a:latin typeface="Arial" panose="020B0604020202020204" pitchFamily="34" charset="0"/>
              <a:cs typeface="Arial" panose="020B0604020202020204" pitchFamily="34" charset="0"/>
              <a:sym typeface="Arial"/>
            </a:endParaRPr>
          </a:p>
        </p:txBody>
      </p:sp>
    </p:spTree>
    <p:extLst>
      <p:ext uri="{BB962C8B-B14F-4D97-AF65-F5344CB8AC3E}">
        <p14:creationId xmlns:p14="http://schemas.microsoft.com/office/powerpoint/2010/main" val="361643948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ject 3"/>
          <p:cNvPicPr/>
          <p:nvPr/>
        </p:nvPicPr>
        <p:blipFill>
          <a:blip r:embed="rId2" cstate="print"/>
          <a:stretch>
            <a:fillRect/>
          </a:stretch>
        </p:blipFill>
        <p:spPr>
          <a:xfrm>
            <a:off x="5045123" y="1848968"/>
            <a:ext cx="5886733" cy="3344985"/>
          </a:xfrm>
          <a:prstGeom prst="rect">
            <a:avLst/>
          </a:prstGeom>
        </p:spPr>
      </p:pic>
      <p:sp>
        <p:nvSpPr>
          <p:cNvPr id="4" name="object 4"/>
          <p:cNvSpPr txBox="1"/>
          <p:nvPr/>
        </p:nvSpPr>
        <p:spPr>
          <a:xfrm>
            <a:off x="3064709" y="5193953"/>
            <a:ext cx="8249285" cy="262251"/>
          </a:xfrm>
          <a:prstGeom prst="rect">
            <a:avLst/>
          </a:prstGeom>
        </p:spPr>
        <p:txBody>
          <a:bodyPr vert="horz" wrap="square" lIns="0" tIns="15875" rIns="0" bIns="0" rtlCol="0">
            <a:spAutoFit/>
          </a:bodyPr>
          <a:lstStyle/>
          <a:p>
            <a:pPr marL="2257425">
              <a:spcBef>
                <a:spcPts val="94"/>
              </a:spcBef>
            </a:pPr>
            <a:r>
              <a:rPr lang="en-US" sz="1600" b="1" smtClean="0"/>
              <a:t>The relationship between moisture content and water activity</a:t>
            </a:r>
            <a:endParaRPr lang="en-US" sz="1600" dirty="0"/>
          </a:p>
        </p:txBody>
      </p:sp>
      <p:sp>
        <p:nvSpPr>
          <p:cNvPr id="5" name="object 5"/>
          <p:cNvSpPr txBox="1"/>
          <p:nvPr/>
        </p:nvSpPr>
        <p:spPr>
          <a:xfrm>
            <a:off x="600502" y="1362455"/>
            <a:ext cx="10331354" cy="1794275"/>
          </a:xfrm>
          <a:prstGeom prst="rect">
            <a:avLst/>
          </a:prstGeom>
        </p:spPr>
        <p:txBody>
          <a:bodyPr vert="horz" wrap="square" lIns="0" tIns="59691" rIns="0" bIns="0" rtlCol="0">
            <a:spAutoFit/>
          </a:bodyPr>
          <a:lstStyle/>
          <a:p>
            <a:pPr marL="19050" marR="13335" indent="-19050">
              <a:lnSpc>
                <a:spcPct val="100800"/>
              </a:lnSpc>
              <a:spcBef>
                <a:spcPts val="266"/>
              </a:spcBef>
            </a:pPr>
            <a:r>
              <a:rPr lang="en-US" b="1">
                <a:solidFill>
                  <a:srgbClr val="0070C0"/>
                </a:solidFill>
              </a:rPr>
              <a:t>Main factors affecting the shelf life of dried products</a:t>
            </a:r>
          </a:p>
          <a:p>
            <a:pPr marL="19050">
              <a:spcBef>
                <a:spcPts val="623"/>
              </a:spcBef>
            </a:pPr>
            <a:r>
              <a:rPr lang="en-US"/>
              <a:t>-</a:t>
            </a:r>
            <a:r>
              <a:rPr lang="en-US" spc="-23"/>
              <a:t> </a:t>
            </a:r>
            <a:r>
              <a:rPr lang="en-US"/>
              <a:t>Water activity </a:t>
            </a:r>
          </a:p>
          <a:p>
            <a:pPr>
              <a:spcBef>
                <a:spcPts val="885"/>
              </a:spcBef>
            </a:pPr>
            <a:endParaRPr lang="en-US"/>
          </a:p>
          <a:p>
            <a:pPr marL="76200"/>
            <a:r>
              <a:rPr lang="en-US"/>
              <a:t>+</a:t>
            </a:r>
            <a:r>
              <a:rPr lang="en-US" spc="-8"/>
              <a:t> </a:t>
            </a:r>
            <a:r>
              <a:rPr lang="en-US"/>
              <a:t>Salted fish: High moisture–</a:t>
            </a:r>
            <a:r>
              <a:rPr lang="en-US" spc="-26"/>
              <a:t>  low </a:t>
            </a:r>
            <a:r>
              <a:rPr lang="en-US"/>
              <a:t>a</a:t>
            </a:r>
            <a:r>
              <a:rPr lang="en-US" baseline="-18518"/>
              <a:t>w</a:t>
            </a:r>
            <a:endParaRPr lang="en-US"/>
          </a:p>
          <a:p>
            <a:pPr marL="76200">
              <a:spcBef>
                <a:spcPts val="1166"/>
              </a:spcBef>
            </a:pPr>
            <a:r>
              <a:rPr lang="en-US"/>
              <a:t>+</a:t>
            </a:r>
            <a:r>
              <a:rPr lang="en-US" spc="-8"/>
              <a:t> </a:t>
            </a:r>
            <a:r>
              <a:rPr lang="en-US"/>
              <a:t>Dried fish: Low moisture–</a:t>
            </a:r>
            <a:r>
              <a:rPr lang="en-US" spc="-19"/>
              <a:t>  low </a:t>
            </a:r>
            <a:r>
              <a:rPr lang="en-US"/>
              <a:t>a</a:t>
            </a:r>
            <a:r>
              <a:rPr lang="en-US" baseline="-18518"/>
              <a:t>w</a:t>
            </a:r>
            <a:endParaRPr lang="en-US" dirty="0"/>
          </a:p>
        </p:txBody>
      </p:sp>
      <p:sp>
        <p:nvSpPr>
          <p:cNvPr id="2" name="Rectangle 1"/>
          <p:cNvSpPr/>
          <p:nvPr/>
        </p:nvSpPr>
        <p:spPr>
          <a:xfrm>
            <a:off x="600502" y="5672930"/>
            <a:ext cx="3784049" cy="369332"/>
          </a:xfrm>
          <a:prstGeom prst="rect">
            <a:avLst/>
          </a:prstGeom>
        </p:spPr>
        <p:txBody>
          <a:bodyPr wrap="none">
            <a:spAutoFit/>
          </a:bodyPr>
          <a:lstStyle/>
          <a:p>
            <a:pPr marL="9525">
              <a:spcBef>
                <a:spcPts val="4"/>
              </a:spcBef>
            </a:pPr>
            <a:r>
              <a:rPr lang="en-US"/>
              <a:t>Temperature and </a:t>
            </a:r>
            <a:r>
              <a:rPr lang="en-US"/>
              <a:t>insect </a:t>
            </a:r>
            <a:r>
              <a:rPr lang="en-US" smtClean="0"/>
              <a:t>infestation</a:t>
            </a:r>
            <a:endParaRPr lang="en-US" dirty="0"/>
          </a:p>
        </p:txBody>
      </p:sp>
      <p:sp>
        <p:nvSpPr>
          <p:cNvPr id="8" name="object 3">
            <a:extLst>
              <a:ext uri="{FF2B5EF4-FFF2-40B4-BE49-F238E27FC236}">
                <a16:creationId xmlns:a16="http://schemas.microsoft.com/office/drawing/2014/main" id="{705624A8-85F4-7E16-EAA0-DF93EC326447}"/>
              </a:ext>
            </a:extLst>
          </p:cNvPr>
          <p:cNvSpPr txBox="1">
            <a:spLocks/>
          </p:cNvSpPr>
          <p:nvPr/>
        </p:nvSpPr>
        <p:spPr>
          <a:xfrm>
            <a:off x="0" y="456950"/>
            <a:ext cx="12192000" cy="762388"/>
          </a:xfrm>
          <a:prstGeom prst="rect">
            <a:avLst/>
          </a:prstGeom>
        </p:spPr>
        <p:txBody>
          <a:bodyPr spcFirstLastPara="1" vert="horz" wrap="square" lIns="0" tIns="1079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12700" lvl="0" algn="ctr">
              <a:spcBef>
                <a:spcPts val="125"/>
              </a:spcBef>
            </a:pPr>
            <a:r>
              <a:rPr lang="en-US" sz="2400" b="1" kern="0">
                <a:solidFill>
                  <a:srgbClr val="87C6CC">
                    <a:lumMod val="50000"/>
                  </a:srgbClr>
                </a:solidFill>
              </a:rPr>
              <a:t>HIGH TEMPERATURE TECHNIQUES IN SEAFOOD PROCESSING AND PRESERVATION</a:t>
            </a:r>
            <a:endParaRPr kumimoji="0" lang="en-US" sz="2400" b="1" i="0" u="none" strike="noStrike" kern="0" cap="none" spc="0" normalizeH="0" baseline="0" noProof="0" dirty="0">
              <a:ln>
                <a:noFill/>
              </a:ln>
              <a:solidFill>
                <a:srgbClr val="87C6CC">
                  <a:lumMod val="50000"/>
                </a:srgbClr>
              </a:solidFill>
              <a:effectLst/>
              <a:uLnTx/>
              <a:uFillTx/>
              <a:latin typeface="Arial" panose="020B0604020202020204" pitchFamily="34" charset="0"/>
              <a:cs typeface="Arial" panose="020B0604020202020204" pitchFamily="34" charset="0"/>
              <a:sym typeface="Arial"/>
            </a:endParaRPr>
          </a:p>
        </p:txBody>
      </p:sp>
    </p:spTree>
    <p:extLst>
      <p:ext uri="{BB962C8B-B14F-4D97-AF65-F5344CB8AC3E}">
        <p14:creationId xmlns:p14="http://schemas.microsoft.com/office/powerpoint/2010/main" val="733666504"/>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875171-05E8-4A4D-86C7-A302DB8CE371}"/>
            </a:ext>
          </a:extLst>
        </p:cNvPr>
        <p:cNvGrpSpPr/>
        <p:nvPr/>
      </p:nvGrpSpPr>
      <p:grpSpPr>
        <a:xfrm>
          <a:off x="0" y="0"/>
          <a:ext cx="0" cy="0"/>
          <a:chOff x="0" y="0"/>
          <a:chExt cx="0" cy="0"/>
        </a:xfrm>
      </p:grpSpPr>
      <p:sp>
        <p:nvSpPr>
          <p:cNvPr id="5" name="object 5">
            <a:extLst>
              <a:ext uri="{FF2B5EF4-FFF2-40B4-BE49-F238E27FC236}">
                <a16:creationId xmlns:a16="http://schemas.microsoft.com/office/drawing/2014/main" id="{7B57A398-96D1-A815-CD7D-4620291BE74F}"/>
              </a:ext>
            </a:extLst>
          </p:cNvPr>
          <p:cNvSpPr txBox="1"/>
          <p:nvPr/>
        </p:nvSpPr>
        <p:spPr>
          <a:xfrm>
            <a:off x="438789" y="1673443"/>
            <a:ext cx="4488051" cy="340030"/>
          </a:xfrm>
          <a:prstGeom prst="rect">
            <a:avLst/>
          </a:prstGeom>
        </p:spPr>
        <p:txBody>
          <a:bodyPr vert="horz" wrap="square" lIns="0" tIns="59691" rIns="0" bIns="0" rtlCol="0">
            <a:spAutoFit/>
          </a:bodyPr>
          <a:lstStyle/>
          <a:p>
            <a:pPr marL="19050" marR="13335" indent="157163">
              <a:lnSpc>
                <a:spcPct val="100800"/>
              </a:lnSpc>
              <a:spcBef>
                <a:spcPts val="266"/>
              </a:spcBef>
            </a:pPr>
            <a:r>
              <a:rPr lang="en-US" b="1"/>
              <a:t>Dried fish processing technology.</a:t>
            </a:r>
            <a:endParaRPr lang="en-US" dirty="0"/>
          </a:p>
        </p:txBody>
      </p:sp>
      <p:graphicFrame>
        <p:nvGraphicFramePr>
          <p:cNvPr id="8" name="Diagram 7">
            <a:extLst>
              <a:ext uri="{FF2B5EF4-FFF2-40B4-BE49-F238E27FC236}">
                <a16:creationId xmlns:a16="http://schemas.microsoft.com/office/drawing/2014/main" id="{B71EBA6D-8BA9-7994-E5E3-050E418286EF}"/>
              </a:ext>
            </a:extLst>
          </p:cNvPr>
          <p:cNvGraphicFramePr/>
          <p:nvPr>
            <p:extLst>
              <p:ext uri="{D42A27DB-BD31-4B8C-83A1-F6EECF244321}">
                <p14:modId xmlns:p14="http://schemas.microsoft.com/office/powerpoint/2010/main" val="1612591237"/>
              </p:ext>
            </p:extLst>
          </p:nvPr>
        </p:nvGraphicFramePr>
        <p:xfrm>
          <a:off x="623247" y="1522153"/>
          <a:ext cx="10945505" cy="30634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object 3">
            <a:extLst>
              <a:ext uri="{FF2B5EF4-FFF2-40B4-BE49-F238E27FC236}">
                <a16:creationId xmlns:a16="http://schemas.microsoft.com/office/drawing/2014/main" id="{705624A8-85F4-7E16-EAA0-DF93EC326447}"/>
              </a:ext>
            </a:extLst>
          </p:cNvPr>
          <p:cNvSpPr txBox="1">
            <a:spLocks/>
          </p:cNvSpPr>
          <p:nvPr/>
        </p:nvSpPr>
        <p:spPr>
          <a:xfrm>
            <a:off x="0" y="456950"/>
            <a:ext cx="12192000" cy="762388"/>
          </a:xfrm>
          <a:prstGeom prst="rect">
            <a:avLst/>
          </a:prstGeom>
        </p:spPr>
        <p:txBody>
          <a:bodyPr spcFirstLastPara="1" vert="horz" wrap="square" lIns="0" tIns="1079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12700" lvl="0" algn="ctr">
              <a:spcBef>
                <a:spcPts val="125"/>
              </a:spcBef>
            </a:pPr>
            <a:r>
              <a:rPr lang="en-US" sz="2400" b="1" kern="0">
                <a:solidFill>
                  <a:srgbClr val="87C6CC">
                    <a:lumMod val="50000"/>
                  </a:srgbClr>
                </a:solidFill>
              </a:rPr>
              <a:t>HIGH TEMPERATURE TECHNIQUES IN SEAFOOD PROCESSING AND PRESERVATION</a:t>
            </a:r>
            <a:endParaRPr kumimoji="0" lang="en-US" sz="2400" b="1" i="0" u="none" strike="noStrike" kern="0" cap="none" spc="0" normalizeH="0" baseline="0" noProof="0" dirty="0">
              <a:ln>
                <a:noFill/>
              </a:ln>
              <a:solidFill>
                <a:srgbClr val="87C6CC">
                  <a:lumMod val="50000"/>
                </a:srgbClr>
              </a:solidFill>
              <a:effectLst/>
              <a:uLnTx/>
              <a:uFillTx/>
              <a:latin typeface="Arial" panose="020B0604020202020204" pitchFamily="34" charset="0"/>
              <a:cs typeface="Arial" panose="020B0604020202020204" pitchFamily="34" charset="0"/>
              <a:sym typeface="Arial"/>
            </a:endParaRPr>
          </a:p>
        </p:txBody>
      </p:sp>
    </p:spTree>
    <p:extLst>
      <p:ext uri="{BB962C8B-B14F-4D97-AF65-F5344CB8AC3E}">
        <p14:creationId xmlns:p14="http://schemas.microsoft.com/office/powerpoint/2010/main" val="1334073556"/>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BE7D59-2B77-26D1-9AD8-6ABA9E53EEF5}"/>
            </a:ext>
          </a:extLst>
        </p:cNvPr>
        <p:cNvGrpSpPr/>
        <p:nvPr/>
      </p:nvGrpSpPr>
      <p:grpSpPr>
        <a:xfrm>
          <a:off x="0" y="0"/>
          <a:ext cx="0" cy="0"/>
          <a:chOff x="0" y="0"/>
          <a:chExt cx="0" cy="0"/>
        </a:xfrm>
      </p:grpSpPr>
      <p:sp>
        <p:nvSpPr>
          <p:cNvPr id="5" name="object 5">
            <a:extLst>
              <a:ext uri="{FF2B5EF4-FFF2-40B4-BE49-F238E27FC236}">
                <a16:creationId xmlns:a16="http://schemas.microsoft.com/office/drawing/2014/main" id="{CFFEB355-8D44-2E72-E7EC-5CBA2AB894CA}"/>
              </a:ext>
            </a:extLst>
          </p:cNvPr>
          <p:cNvSpPr txBox="1"/>
          <p:nvPr/>
        </p:nvSpPr>
        <p:spPr>
          <a:xfrm>
            <a:off x="571640" y="1331051"/>
            <a:ext cx="11048720" cy="4819525"/>
          </a:xfrm>
          <a:prstGeom prst="rect">
            <a:avLst/>
          </a:prstGeom>
        </p:spPr>
        <p:txBody>
          <a:bodyPr vert="horz" wrap="square" lIns="0" tIns="59691" rIns="0" bIns="0" rtlCol="0">
            <a:spAutoFit/>
          </a:bodyPr>
          <a:lstStyle/>
          <a:p>
            <a:pPr marL="19050" marR="13335" algn="just">
              <a:lnSpc>
                <a:spcPct val="130000"/>
              </a:lnSpc>
              <a:spcBef>
                <a:spcPts val="266"/>
              </a:spcBef>
            </a:pPr>
            <a:r>
              <a:rPr lang="en-US" b="1" smtClean="0">
                <a:solidFill>
                  <a:schemeClr val="tx1"/>
                </a:solidFill>
              </a:rPr>
              <a:t>Dried Fish Processing Technology</a:t>
            </a:r>
          </a:p>
          <a:p>
            <a:pPr marL="304800" marR="13335" indent="-285750" algn="just">
              <a:lnSpc>
                <a:spcPct val="130000"/>
              </a:lnSpc>
              <a:spcBef>
                <a:spcPts val="266"/>
              </a:spcBef>
              <a:buFont typeface="Arial" panose="020B0604020202020204" pitchFamily="34" charset="0"/>
              <a:buChar char="•"/>
            </a:pPr>
            <a:r>
              <a:rPr lang="en-US">
                <a:solidFill>
                  <a:srgbClr val="000000"/>
                </a:solidFill>
              </a:rPr>
              <a:t>Raw material processing: After harvesting, the fish need to be sorted by weight and quality. For fish weighing over 5kg each, the head is removed, scales are scraped off, fins are cut, the belly is slit open to remove internal organs, and the fish is cut into 15cm pieces. For thick-fleshed fish, fillets are made by removing the bones from both sides of the fish. For fish weighing over 0.5kg each, the fish is slit along the backbone to remove the internal organs. For flat fish like pomfret, a cut is made along the backbone to remove the internal organs. After processing, the fish is washed clean and drained, and any fishy odor can be removed by using a solution of 40% water, 0.3% vinegar, and 1% ginger water.</a:t>
            </a:r>
          </a:p>
          <a:p>
            <a:pPr marL="304800" marR="13335" indent="-285750" algn="just">
              <a:lnSpc>
                <a:spcPct val="130000"/>
              </a:lnSpc>
              <a:spcBef>
                <a:spcPts val="266"/>
              </a:spcBef>
              <a:buFont typeface="Arial" panose="020B0604020202020204" pitchFamily="34" charset="0"/>
              <a:buChar char="•"/>
            </a:pPr>
            <a:r>
              <a:rPr lang="en-US">
                <a:solidFill>
                  <a:srgbClr val="000000"/>
                </a:solidFill>
              </a:rPr>
              <a:t>Fish placement on racks: Before drying, use a clean cloth to rub the cut areas to smooth the surfaces. Initially, place the fish belly-side down, then turn them over after some time. After 2-3 days of drying, the fish should be left to rest (incubated) for one day, and then dried again for 2-3 more days.</a:t>
            </a:r>
          </a:p>
          <a:p>
            <a:pPr marL="304800" marR="13335" indent="-285750" algn="just">
              <a:lnSpc>
                <a:spcPct val="130000"/>
              </a:lnSpc>
              <a:spcBef>
                <a:spcPts val="266"/>
              </a:spcBef>
              <a:buFont typeface="Arial" panose="020B0604020202020204" pitchFamily="34" charset="0"/>
              <a:buChar char="•"/>
            </a:pPr>
            <a:r>
              <a:rPr lang="en-US">
                <a:solidFill>
                  <a:srgbClr val="000000"/>
                </a:solidFill>
              </a:rPr>
              <a:t>Drying process: The drying time and temperature depend on the size of the raw material. During drying, the fish must be </a:t>
            </a:r>
            <a:r>
              <a:rPr lang="en-US">
                <a:solidFill>
                  <a:srgbClr val="000000"/>
                </a:solidFill>
              </a:rPr>
              <a:t>turned</a:t>
            </a:r>
            <a:r>
              <a:rPr lang="en-US" smtClean="0">
                <a:solidFill>
                  <a:srgbClr val="000000"/>
                </a:solidFill>
              </a:rPr>
              <a:t>.</a:t>
            </a:r>
            <a:endParaRPr lang="en-US" dirty="0">
              <a:solidFill>
                <a:schemeClr val="tx1"/>
              </a:solidFill>
            </a:endParaRPr>
          </a:p>
        </p:txBody>
      </p:sp>
      <p:sp>
        <p:nvSpPr>
          <p:cNvPr id="4" name="object 3">
            <a:extLst>
              <a:ext uri="{FF2B5EF4-FFF2-40B4-BE49-F238E27FC236}">
                <a16:creationId xmlns:a16="http://schemas.microsoft.com/office/drawing/2014/main" id="{705624A8-85F4-7E16-EAA0-DF93EC326447}"/>
              </a:ext>
            </a:extLst>
          </p:cNvPr>
          <p:cNvSpPr txBox="1">
            <a:spLocks/>
          </p:cNvSpPr>
          <p:nvPr/>
        </p:nvSpPr>
        <p:spPr>
          <a:xfrm>
            <a:off x="0" y="456950"/>
            <a:ext cx="12192000" cy="762388"/>
          </a:xfrm>
          <a:prstGeom prst="rect">
            <a:avLst/>
          </a:prstGeom>
        </p:spPr>
        <p:txBody>
          <a:bodyPr spcFirstLastPara="1" vert="horz" wrap="square" lIns="0" tIns="1079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12700" lvl="0" algn="ctr">
              <a:spcBef>
                <a:spcPts val="125"/>
              </a:spcBef>
            </a:pPr>
            <a:r>
              <a:rPr lang="en-US" sz="2400" b="1" kern="0">
                <a:solidFill>
                  <a:srgbClr val="87C6CC">
                    <a:lumMod val="50000"/>
                  </a:srgbClr>
                </a:solidFill>
              </a:rPr>
              <a:t>HIGH TEMPERATURE TECHNIQUES IN SEAFOOD PROCESSING AND PRESERVATION</a:t>
            </a:r>
            <a:endParaRPr kumimoji="0" lang="en-US" sz="2400" b="1" i="0" u="none" strike="noStrike" kern="0" cap="none" spc="0" normalizeH="0" baseline="0" noProof="0" dirty="0">
              <a:ln>
                <a:noFill/>
              </a:ln>
              <a:solidFill>
                <a:srgbClr val="87C6CC">
                  <a:lumMod val="50000"/>
                </a:srgbClr>
              </a:solidFill>
              <a:effectLst/>
              <a:uLnTx/>
              <a:uFillTx/>
              <a:latin typeface="Arial" panose="020B0604020202020204" pitchFamily="34" charset="0"/>
              <a:cs typeface="Arial" panose="020B0604020202020204" pitchFamily="34" charset="0"/>
              <a:sym typeface="Arial"/>
            </a:endParaRPr>
          </a:p>
        </p:txBody>
      </p:sp>
    </p:spTree>
    <p:extLst>
      <p:ext uri="{BB962C8B-B14F-4D97-AF65-F5344CB8AC3E}">
        <p14:creationId xmlns:p14="http://schemas.microsoft.com/office/powerpoint/2010/main" val="3467928743"/>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615774" y="1216300"/>
            <a:ext cx="5144011" cy="2206373"/>
          </a:xfrm>
          <a:prstGeom prst="rect">
            <a:avLst/>
          </a:prstGeom>
        </p:spPr>
        <p:txBody>
          <a:bodyPr vert="horz" wrap="square" lIns="0" tIns="120015" rIns="0" bIns="0" rtlCol="0">
            <a:spAutoFit/>
          </a:bodyPr>
          <a:lstStyle/>
          <a:p>
            <a:pPr marL="0" marR="40005" lvl="1">
              <a:spcBef>
                <a:spcPts val="708"/>
              </a:spcBef>
            </a:pPr>
            <a:r>
              <a:rPr lang="en-US" b="1">
                <a:solidFill>
                  <a:srgbClr val="0070C0"/>
                </a:solidFill>
              </a:rPr>
              <a:t>Smoked fish products</a:t>
            </a:r>
          </a:p>
          <a:p>
            <a:pPr marR="40005">
              <a:spcBef>
                <a:spcPts val="708"/>
              </a:spcBef>
            </a:pPr>
            <a:r>
              <a:rPr lang="en-US" b="1"/>
              <a:t>Purpose of Smoking</a:t>
            </a:r>
          </a:p>
          <a:p>
            <a:pPr marL="173831" indent="-107156">
              <a:spcBef>
                <a:spcPts val="1001"/>
              </a:spcBef>
              <a:buChar char="-"/>
              <a:tabLst>
                <a:tab pos="173831" algn="l"/>
              </a:tabLst>
            </a:pPr>
            <a:r>
              <a:rPr lang="en-US"/>
              <a:t>Develop smell for product </a:t>
            </a:r>
            <a:r>
              <a:rPr lang="en-US" spc="-8"/>
              <a:t>.</a:t>
            </a:r>
            <a:endParaRPr lang="en-US"/>
          </a:p>
          <a:p>
            <a:pPr marL="166211" indent="-99536">
              <a:spcBef>
                <a:spcPts val="461"/>
              </a:spcBef>
              <a:buChar char="-"/>
              <a:tabLst>
                <a:tab pos="166211" algn="l"/>
              </a:tabLst>
            </a:pPr>
            <a:r>
              <a:rPr lang="en-US"/>
              <a:t>Create a new form of the </a:t>
            </a:r>
            <a:r>
              <a:rPr lang="en-US"/>
              <a:t>product </a:t>
            </a:r>
            <a:endParaRPr lang="en-US" smtClean="0"/>
          </a:p>
          <a:p>
            <a:pPr marL="166211" indent="-99536">
              <a:spcBef>
                <a:spcPts val="461"/>
              </a:spcBef>
              <a:buFontTx/>
              <a:buChar char="-"/>
              <a:tabLst>
                <a:tab pos="166211" algn="l"/>
              </a:tabLst>
            </a:pPr>
            <a:r>
              <a:rPr lang="en-US" smtClean="0">
                <a:solidFill>
                  <a:schemeClr val="tx1"/>
                </a:solidFill>
              </a:rPr>
              <a:t>Extend the shelf life</a:t>
            </a:r>
            <a:endParaRPr kumimoji="0" lang="en-US" sz="1800" b="0" i="0" u="none" strike="noStrike" kern="1200" cap="none" spc="0" normalizeH="0" baseline="0" noProof="0" smtClean="0">
              <a:ln>
                <a:noFill/>
              </a:ln>
              <a:solidFill>
                <a:srgbClr val="000000"/>
              </a:solidFill>
              <a:effectLst/>
              <a:uLnTx/>
              <a:uFillTx/>
              <a:latin typeface="Arial"/>
              <a:ea typeface="+mn-ea"/>
              <a:cs typeface="+mn-cs"/>
            </a:endParaRPr>
          </a:p>
          <a:p>
            <a:pPr marL="221609" marR="0" lvl="0" indent="-132711" algn="l" defTabSz="914400" rtl="0" eaLnBrk="1" fontAlgn="auto" latinLnBrk="0" hangingPunct="1">
              <a:lnSpc>
                <a:spcPct val="100000"/>
              </a:lnSpc>
              <a:spcBef>
                <a:spcPts val="615"/>
              </a:spcBef>
              <a:spcAft>
                <a:spcPts val="0"/>
              </a:spcAft>
              <a:buClrTx/>
              <a:buSzTx/>
              <a:buFontTx/>
              <a:buChar char="-"/>
              <a:tabLst>
                <a:tab pos="221609" algn="l"/>
              </a:tabLst>
              <a:defRPr/>
            </a:pPr>
            <a:endParaRPr kumimoji="0" sz="1800" b="0" i="0" u="none" strike="noStrike" kern="1200" cap="none" spc="0" normalizeH="0" baseline="0" noProof="0" dirty="0">
              <a:ln>
                <a:noFill/>
              </a:ln>
              <a:solidFill>
                <a:srgbClr val="000000"/>
              </a:solidFill>
              <a:effectLst/>
              <a:uLnTx/>
              <a:uFillTx/>
              <a:latin typeface="Arial"/>
              <a:ea typeface="+mn-ea"/>
              <a:cs typeface="+mn-cs"/>
            </a:endParaRPr>
          </a:p>
        </p:txBody>
      </p:sp>
      <p:grpSp>
        <p:nvGrpSpPr>
          <p:cNvPr id="5" name="object 5"/>
          <p:cNvGrpSpPr/>
          <p:nvPr/>
        </p:nvGrpSpPr>
        <p:grpSpPr>
          <a:xfrm>
            <a:off x="3669612" y="2893204"/>
            <a:ext cx="876300" cy="552451"/>
            <a:chOff x="3514725" y="2552700"/>
            <a:chExt cx="876300" cy="552450"/>
          </a:xfrm>
        </p:grpSpPr>
        <p:pic>
          <p:nvPicPr>
            <p:cNvPr id="6" name="object 6"/>
            <p:cNvPicPr/>
            <p:nvPr/>
          </p:nvPicPr>
          <p:blipFill>
            <a:blip r:embed="rId2" cstate="print"/>
            <a:stretch>
              <a:fillRect/>
            </a:stretch>
          </p:blipFill>
          <p:spPr>
            <a:xfrm>
              <a:off x="3514725" y="2552700"/>
              <a:ext cx="857250" cy="171450"/>
            </a:xfrm>
            <a:prstGeom prst="rect">
              <a:avLst/>
            </a:prstGeom>
          </p:spPr>
        </p:pic>
        <p:pic>
          <p:nvPicPr>
            <p:cNvPr id="7" name="object 7"/>
            <p:cNvPicPr/>
            <p:nvPr/>
          </p:nvPicPr>
          <p:blipFill>
            <a:blip r:embed="rId3" cstate="print"/>
            <a:stretch>
              <a:fillRect/>
            </a:stretch>
          </p:blipFill>
          <p:spPr>
            <a:xfrm>
              <a:off x="3533775" y="2581275"/>
              <a:ext cx="857250" cy="171450"/>
            </a:xfrm>
            <a:prstGeom prst="rect">
              <a:avLst/>
            </a:prstGeom>
          </p:spPr>
        </p:pic>
        <p:pic>
          <p:nvPicPr>
            <p:cNvPr id="8" name="object 8"/>
            <p:cNvPicPr/>
            <p:nvPr/>
          </p:nvPicPr>
          <p:blipFill>
            <a:blip r:embed="rId4" cstate="print"/>
            <a:stretch>
              <a:fillRect/>
            </a:stretch>
          </p:blipFill>
          <p:spPr>
            <a:xfrm>
              <a:off x="3562350" y="2613025"/>
              <a:ext cx="809625" cy="473075"/>
            </a:xfrm>
            <a:prstGeom prst="rect">
              <a:avLst/>
            </a:prstGeom>
          </p:spPr>
        </p:pic>
        <p:pic>
          <p:nvPicPr>
            <p:cNvPr id="9" name="object 9"/>
            <p:cNvPicPr/>
            <p:nvPr/>
          </p:nvPicPr>
          <p:blipFill>
            <a:blip r:embed="rId5" cstate="print"/>
            <a:stretch>
              <a:fillRect/>
            </a:stretch>
          </p:blipFill>
          <p:spPr>
            <a:xfrm>
              <a:off x="3581400" y="2705100"/>
              <a:ext cx="790575" cy="400050"/>
            </a:xfrm>
            <a:prstGeom prst="rect">
              <a:avLst/>
            </a:prstGeom>
          </p:spPr>
        </p:pic>
        <p:sp>
          <p:nvSpPr>
            <p:cNvPr id="10" name="object 10"/>
            <p:cNvSpPr/>
            <p:nvPr/>
          </p:nvSpPr>
          <p:spPr>
            <a:xfrm>
              <a:off x="3657600" y="2771140"/>
              <a:ext cx="688340" cy="314960"/>
            </a:xfrm>
            <a:custGeom>
              <a:avLst/>
              <a:gdLst/>
              <a:ahLst/>
              <a:cxnLst/>
              <a:rect l="l" t="t" r="r" b="b"/>
              <a:pathLst>
                <a:path w="688339" h="314960">
                  <a:moveTo>
                    <a:pt x="72213" y="28920"/>
                  </a:moveTo>
                  <a:lnTo>
                    <a:pt x="67031" y="40558"/>
                  </a:lnTo>
                  <a:lnTo>
                    <a:pt x="683260" y="314451"/>
                  </a:lnTo>
                  <a:lnTo>
                    <a:pt x="688339" y="302768"/>
                  </a:lnTo>
                  <a:lnTo>
                    <a:pt x="72213" y="28920"/>
                  </a:lnTo>
                  <a:close/>
                </a:path>
                <a:path w="688339" h="314960">
                  <a:moveTo>
                    <a:pt x="85089" y="0"/>
                  </a:moveTo>
                  <a:lnTo>
                    <a:pt x="0" y="3810"/>
                  </a:lnTo>
                  <a:lnTo>
                    <a:pt x="54101" y="69596"/>
                  </a:lnTo>
                  <a:lnTo>
                    <a:pt x="67031" y="40558"/>
                  </a:lnTo>
                  <a:lnTo>
                    <a:pt x="55499" y="35433"/>
                  </a:lnTo>
                  <a:lnTo>
                    <a:pt x="60578" y="23749"/>
                  </a:lnTo>
                  <a:lnTo>
                    <a:pt x="74515" y="23749"/>
                  </a:lnTo>
                  <a:lnTo>
                    <a:pt x="85089" y="0"/>
                  </a:lnTo>
                  <a:close/>
                </a:path>
                <a:path w="688339" h="314960">
                  <a:moveTo>
                    <a:pt x="60578" y="23749"/>
                  </a:moveTo>
                  <a:lnTo>
                    <a:pt x="55499" y="35433"/>
                  </a:lnTo>
                  <a:lnTo>
                    <a:pt x="67031" y="40558"/>
                  </a:lnTo>
                  <a:lnTo>
                    <a:pt x="72213" y="28920"/>
                  </a:lnTo>
                  <a:lnTo>
                    <a:pt x="60578" y="23749"/>
                  </a:lnTo>
                  <a:close/>
                </a:path>
                <a:path w="688339" h="314960">
                  <a:moveTo>
                    <a:pt x="74515" y="23749"/>
                  </a:moveTo>
                  <a:lnTo>
                    <a:pt x="60578" y="23749"/>
                  </a:lnTo>
                  <a:lnTo>
                    <a:pt x="72213" y="28920"/>
                  </a:lnTo>
                  <a:lnTo>
                    <a:pt x="74515" y="23749"/>
                  </a:lnTo>
                  <a:close/>
                </a:path>
              </a:pathLst>
            </a:custGeom>
            <a:solidFill>
              <a:srgbClr val="000000"/>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400" b="0" i="0" u="none" strike="noStrike" kern="1200" cap="none" spc="0" normalizeH="0" baseline="0" noProof="0">
                <a:ln>
                  <a:noFill/>
                </a:ln>
                <a:solidFill>
                  <a:srgbClr val="000000"/>
                </a:solidFill>
                <a:effectLst/>
                <a:uLnTx/>
                <a:uFillTx/>
                <a:latin typeface="Arial"/>
                <a:ea typeface="+mn-ea"/>
                <a:cs typeface="+mn-cs"/>
              </a:endParaRPr>
            </a:p>
          </p:txBody>
        </p:sp>
      </p:grpSp>
      <p:sp>
        <p:nvSpPr>
          <p:cNvPr id="11" name="object 11"/>
          <p:cNvSpPr txBox="1"/>
          <p:nvPr/>
        </p:nvSpPr>
        <p:spPr>
          <a:xfrm>
            <a:off x="4733786" y="2722071"/>
            <a:ext cx="4614931" cy="805349"/>
          </a:xfrm>
          <a:prstGeom prst="rect">
            <a:avLst/>
          </a:prstGeom>
        </p:spPr>
        <p:txBody>
          <a:bodyPr vert="horz" wrap="square" lIns="0" tIns="12700" rIns="0" bIns="0" rtlCol="0">
            <a:spAutoFit/>
          </a:bodyPr>
          <a:lstStyle/>
          <a:p>
            <a:pPr marL="9525">
              <a:lnSpc>
                <a:spcPct val="150000"/>
              </a:lnSpc>
              <a:spcBef>
                <a:spcPts val="75"/>
              </a:spcBef>
            </a:pPr>
            <a:r>
              <a:rPr lang="en-US"/>
              <a:t>Eliminate microorganisms on the surface.</a:t>
            </a:r>
          </a:p>
          <a:p>
            <a:pPr marL="9525">
              <a:lnSpc>
                <a:spcPct val="150000"/>
              </a:lnSpc>
              <a:spcBef>
                <a:spcPts val="75"/>
              </a:spcBef>
            </a:pPr>
            <a:r>
              <a:rPr lang="en-US"/>
              <a:t>Reduce the moisture of the product</a:t>
            </a:r>
            <a:endParaRPr lang="en-US" dirty="0"/>
          </a:p>
        </p:txBody>
      </p:sp>
      <p:sp>
        <p:nvSpPr>
          <p:cNvPr id="15" name="object 15"/>
          <p:cNvSpPr txBox="1"/>
          <p:nvPr/>
        </p:nvSpPr>
        <p:spPr>
          <a:xfrm>
            <a:off x="615774" y="3677436"/>
            <a:ext cx="11039197" cy="2495940"/>
          </a:xfrm>
          <a:prstGeom prst="rect">
            <a:avLst/>
          </a:prstGeom>
        </p:spPr>
        <p:txBody>
          <a:bodyPr vert="horz" wrap="square" lIns="0" tIns="12700" rIns="0" bIns="0" rtlCol="0">
            <a:spAutoFit/>
          </a:bodyPr>
          <a:lstStyle/>
          <a:p>
            <a:pPr marL="53975" indent="-53975" algn="just">
              <a:spcBef>
                <a:spcPts val="75"/>
              </a:spcBef>
            </a:pPr>
            <a:r>
              <a:rPr lang="en-US" b="1"/>
              <a:t>Factors affecting the smoking process</a:t>
            </a:r>
          </a:p>
          <a:p>
            <a:pPr marL="53975" indent="-53975" algn="just">
              <a:spcBef>
                <a:spcPts val="75"/>
              </a:spcBef>
            </a:pPr>
            <a:r>
              <a:rPr lang="en-US" b="1">
                <a:solidFill>
                  <a:srgbClr val="FF3300"/>
                </a:solidFill>
              </a:rPr>
              <a:t>Raw material source</a:t>
            </a:r>
          </a:p>
          <a:p>
            <a:pPr marL="9525" marR="191453" algn="just">
              <a:lnSpc>
                <a:spcPct val="100800"/>
              </a:lnSpc>
              <a:spcBef>
                <a:spcPts val="1073"/>
              </a:spcBef>
            </a:pPr>
            <a:r>
              <a:rPr lang="en-US" spc="-8"/>
              <a:t>Do not use wood with high resin content because the smoke will contain a lot of soot, causing the fish products to have a darker color, a bitter taste, and reduced sensory quality.</a:t>
            </a:r>
            <a:endParaRPr lang="en-US"/>
          </a:p>
          <a:p>
            <a:pPr marL="66675" algn="just">
              <a:spcBef>
                <a:spcPts val="1253"/>
              </a:spcBef>
            </a:pPr>
            <a:r>
              <a:rPr lang="en-US"/>
              <a:t>+</a:t>
            </a:r>
            <a:r>
              <a:rPr lang="en-US" spc="-41"/>
              <a:t> </a:t>
            </a:r>
            <a:r>
              <a:rPr lang="en-US" spc="-15"/>
              <a:t>The fuels used for smoking include oak, jackfruit wood, chestnut, etc</a:t>
            </a:r>
            <a:endParaRPr lang="en-US"/>
          </a:p>
          <a:p>
            <a:pPr marL="66675" algn="just">
              <a:spcBef>
                <a:spcPts val="1084"/>
              </a:spcBef>
            </a:pPr>
            <a:r>
              <a:rPr lang="en-US"/>
              <a:t>+</a:t>
            </a:r>
            <a:r>
              <a:rPr lang="en-US" spc="-45"/>
              <a:t> </a:t>
            </a:r>
            <a:r>
              <a:rPr lang="en-US" spc="-15"/>
              <a:t>The fuel must be controlled to burn under incomplete combustion conditions</a:t>
            </a:r>
            <a:endParaRPr lang="en-US"/>
          </a:p>
          <a:p>
            <a:pPr marL="69056" algn="just">
              <a:spcBef>
                <a:spcPts val="633"/>
              </a:spcBef>
            </a:pPr>
            <a:r>
              <a:rPr lang="en-US"/>
              <a:t>+</a:t>
            </a:r>
            <a:r>
              <a:rPr lang="en-US" spc="-26"/>
              <a:t> </a:t>
            </a:r>
            <a:r>
              <a:rPr lang="en-US"/>
              <a:t>The optimal moisture content of the fuel is about 25–30%.</a:t>
            </a:r>
            <a:endParaRPr lang="en-US" dirty="0"/>
          </a:p>
        </p:txBody>
      </p:sp>
      <p:sp>
        <p:nvSpPr>
          <p:cNvPr id="12" name="object 3">
            <a:extLst>
              <a:ext uri="{FF2B5EF4-FFF2-40B4-BE49-F238E27FC236}">
                <a16:creationId xmlns:a16="http://schemas.microsoft.com/office/drawing/2014/main" id="{705624A8-85F4-7E16-EAA0-DF93EC326447}"/>
              </a:ext>
            </a:extLst>
          </p:cNvPr>
          <p:cNvSpPr txBox="1">
            <a:spLocks/>
          </p:cNvSpPr>
          <p:nvPr/>
        </p:nvSpPr>
        <p:spPr>
          <a:xfrm>
            <a:off x="0" y="456950"/>
            <a:ext cx="12192000" cy="762388"/>
          </a:xfrm>
          <a:prstGeom prst="rect">
            <a:avLst/>
          </a:prstGeom>
        </p:spPr>
        <p:txBody>
          <a:bodyPr spcFirstLastPara="1" vert="horz" wrap="square" lIns="0" tIns="1079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12700" lvl="0" algn="ctr">
              <a:spcBef>
                <a:spcPts val="125"/>
              </a:spcBef>
            </a:pPr>
            <a:r>
              <a:rPr lang="en-US" sz="2400" b="1" kern="0">
                <a:solidFill>
                  <a:srgbClr val="87C6CC">
                    <a:lumMod val="50000"/>
                  </a:srgbClr>
                </a:solidFill>
              </a:rPr>
              <a:t>HIGH TEMPERATURE TECHNIQUES IN SEAFOOD PROCESSING AND PRESERVATION</a:t>
            </a:r>
            <a:endParaRPr kumimoji="0" lang="en-US" sz="2400" b="1" i="0" u="none" strike="noStrike" kern="0" cap="none" spc="0" normalizeH="0" baseline="0" noProof="0" dirty="0">
              <a:ln>
                <a:noFill/>
              </a:ln>
              <a:solidFill>
                <a:srgbClr val="87C6CC">
                  <a:lumMod val="50000"/>
                </a:srgbClr>
              </a:solidFill>
              <a:effectLst/>
              <a:uLnTx/>
              <a:uFillTx/>
              <a:latin typeface="Arial" panose="020B0604020202020204" pitchFamily="34" charset="0"/>
              <a:cs typeface="Arial" panose="020B0604020202020204" pitchFamily="34" charset="0"/>
              <a:sym typeface="Arial"/>
            </a:endParaRPr>
          </a:p>
        </p:txBody>
      </p:sp>
    </p:spTree>
    <p:extLst>
      <p:ext uri="{BB962C8B-B14F-4D97-AF65-F5344CB8AC3E}">
        <p14:creationId xmlns:p14="http://schemas.microsoft.com/office/powerpoint/2010/main" val="2612065189"/>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object 4"/>
          <p:cNvGrpSpPr/>
          <p:nvPr/>
        </p:nvGrpSpPr>
        <p:grpSpPr>
          <a:xfrm>
            <a:off x="937963" y="3787366"/>
            <a:ext cx="647700" cy="190500"/>
            <a:chOff x="742950" y="3790950"/>
            <a:chExt cx="647700" cy="190500"/>
          </a:xfrm>
        </p:grpSpPr>
        <p:pic>
          <p:nvPicPr>
            <p:cNvPr id="5" name="object 5"/>
            <p:cNvPicPr/>
            <p:nvPr/>
          </p:nvPicPr>
          <p:blipFill>
            <a:blip r:embed="rId2" cstate="print"/>
            <a:stretch>
              <a:fillRect/>
            </a:stretch>
          </p:blipFill>
          <p:spPr>
            <a:xfrm>
              <a:off x="742950" y="3790950"/>
              <a:ext cx="647700" cy="190500"/>
            </a:xfrm>
            <a:prstGeom prst="rect">
              <a:avLst/>
            </a:prstGeom>
          </p:spPr>
        </p:pic>
        <p:sp>
          <p:nvSpPr>
            <p:cNvPr id="6" name="object 6"/>
            <p:cNvSpPr/>
            <p:nvPr/>
          </p:nvSpPr>
          <p:spPr>
            <a:xfrm>
              <a:off x="762000" y="3848100"/>
              <a:ext cx="533400" cy="76200"/>
            </a:xfrm>
            <a:custGeom>
              <a:avLst/>
              <a:gdLst/>
              <a:ahLst/>
              <a:cxnLst/>
              <a:rect l="l" t="t" r="r" b="b"/>
              <a:pathLst>
                <a:path w="533400" h="76200">
                  <a:moveTo>
                    <a:pt x="457200" y="0"/>
                  </a:moveTo>
                  <a:lnTo>
                    <a:pt x="457200" y="76200"/>
                  </a:lnTo>
                  <a:lnTo>
                    <a:pt x="520700" y="44450"/>
                  </a:lnTo>
                  <a:lnTo>
                    <a:pt x="469900" y="44450"/>
                  </a:lnTo>
                  <a:lnTo>
                    <a:pt x="469900" y="31750"/>
                  </a:lnTo>
                  <a:lnTo>
                    <a:pt x="520700" y="31750"/>
                  </a:lnTo>
                  <a:lnTo>
                    <a:pt x="457200" y="0"/>
                  </a:lnTo>
                  <a:close/>
                </a:path>
                <a:path w="533400" h="76200">
                  <a:moveTo>
                    <a:pt x="457200" y="31750"/>
                  </a:moveTo>
                  <a:lnTo>
                    <a:pt x="0" y="31750"/>
                  </a:lnTo>
                  <a:lnTo>
                    <a:pt x="0" y="44450"/>
                  </a:lnTo>
                  <a:lnTo>
                    <a:pt x="457200" y="44450"/>
                  </a:lnTo>
                  <a:lnTo>
                    <a:pt x="457200" y="31750"/>
                  </a:lnTo>
                  <a:close/>
                </a:path>
                <a:path w="533400" h="76200">
                  <a:moveTo>
                    <a:pt x="520700" y="31750"/>
                  </a:moveTo>
                  <a:lnTo>
                    <a:pt x="469900" y="31750"/>
                  </a:lnTo>
                  <a:lnTo>
                    <a:pt x="469900" y="44450"/>
                  </a:lnTo>
                  <a:lnTo>
                    <a:pt x="520700" y="44450"/>
                  </a:lnTo>
                  <a:lnTo>
                    <a:pt x="533400" y="38100"/>
                  </a:lnTo>
                  <a:lnTo>
                    <a:pt x="520700" y="31750"/>
                  </a:lnTo>
                  <a:close/>
                </a:path>
              </a:pathLst>
            </a:custGeom>
            <a:solidFill>
              <a:srgbClr val="000000"/>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400" b="0" i="0" u="none" strike="noStrike" kern="1200" cap="none" spc="0" normalizeH="0" baseline="0" noProof="0">
                <a:ln>
                  <a:noFill/>
                </a:ln>
                <a:solidFill>
                  <a:srgbClr val="000000"/>
                </a:solidFill>
                <a:effectLst/>
                <a:uLnTx/>
                <a:uFillTx/>
                <a:latin typeface="Arial"/>
                <a:ea typeface="+mn-ea"/>
                <a:cs typeface="+mn-cs"/>
              </a:endParaRPr>
            </a:p>
          </p:txBody>
        </p:sp>
      </p:grpSp>
      <p:sp>
        <p:nvSpPr>
          <p:cNvPr id="7" name="object 7"/>
          <p:cNvSpPr txBox="1"/>
          <p:nvPr/>
        </p:nvSpPr>
        <p:spPr>
          <a:xfrm>
            <a:off x="616857" y="1244638"/>
            <a:ext cx="10958286" cy="2937727"/>
          </a:xfrm>
          <a:prstGeom prst="rect">
            <a:avLst/>
          </a:prstGeom>
        </p:spPr>
        <p:txBody>
          <a:bodyPr vert="horz" wrap="square" lIns="0" tIns="150495" rIns="0" bIns="0" rtlCol="0">
            <a:spAutoFit/>
          </a:bodyPr>
          <a:lstStyle/>
          <a:p>
            <a:pPr lvl="0" algn="just">
              <a:spcBef>
                <a:spcPts val="1085"/>
              </a:spcBef>
            </a:pPr>
            <a:r>
              <a:rPr lang="en-US" b="1"/>
              <a:t>Factors Affecting the </a:t>
            </a:r>
            <a:r>
              <a:rPr lang="en-US" b="1"/>
              <a:t>Smoking </a:t>
            </a:r>
            <a:r>
              <a:rPr lang="en-US" b="1" smtClean="0"/>
              <a:t>Process</a:t>
            </a:r>
            <a:endParaRPr kumimoji="0" sz="1800" b="0" i="0" u="none" strike="noStrike" kern="1200" cap="none" spc="0" normalizeH="0" baseline="0" noProof="0" dirty="0">
              <a:ln>
                <a:noFill/>
              </a:ln>
              <a:solidFill>
                <a:srgbClr val="000000"/>
              </a:solidFill>
              <a:effectLst/>
              <a:uLnTx/>
              <a:uFillTx/>
            </a:endParaRPr>
          </a:p>
          <a:p>
            <a:pPr algn="just">
              <a:spcBef>
                <a:spcPts val="814"/>
              </a:spcBef>
            </a:pPr>
            <a:r>
              <a:rPr lang="en-US" b="1">
                <a:solidFill>
                  <a:srgbClr val="FF3300"/>
                </a:solidFill>
              </a:rPr>
              <a:t>Smoke Composition</a:t>
            </a:r>
          </a:p>
          <a:p>
            <a:pPr marL="167636" lvl="0" indent="-142236" algn="just">
              <a:spcBef>
                <a:spcPts val="955"/>
              </a:spcBef>
              <a:buFontTx/>
              <a:buChar char="-"/>
              <a:tabLst>
                <a:tab pos="167636" algn="l"/>
              </a:tabLst>
            </a:pPr>
            <a:r>
              <a:rPr lang="en-US" spc="-15"/>
              <a:t>Influences the quality +  Product </a:t>
            </a:r>
            <a:r>
              <a:rPr lang="en-US" spc="-15"/>
              <a:t>preservation </a:t>
            </a:r>
            <a:r>
              <a:rPr lang="en-US" spc="-15" smtClean="0"/>
              <a:t>capacity</a:t>
            </a:r>
            <a:endParaRPr lang="en-US">
              <a:solidFill>
                <a:srgbClr val="000000"/>
              </a:solidFill>
            </a:endParaRPr>
          </a:p>
          <a:p>
            <a:pPr marL="167636" lvl="0" indent="-142236" algn="just">
              <a:spcBef>
                <a:spcPts val="955"/>
              </a:spcBef>
              <a:buFontTx/>
              <a:buChar char="-"/>
              <a:tabLst>
                <a:tab pos="167636" algn="l"/>
              </a:tabLst>
            </a:pPr>
            <a:r>
              <a:rPr lang="en-US"/>
              <a:t>Smoke contains about 300 compounds, including phenols, organic acids, carbonyls, hydrocarbons, and various gases such as CO₂, CO, O₂, and </a:t>
            </a:r>
            <a:r>
              <a:rPr lang="en-US"/>
              <a:t>N</a:t>
            </a:r>
            <a:r>
              <a:rPr lang="en-US" smtClean="0"/>
              <a:t>₂.</a:t>
            </a:r>
            <a:endParaRPr kumimoji="0" sz="1800" b="0" i="0" u="none" strike="noStrike" kern="1200" cap="none" spc="0" normalizeH="0" baseline="0" noProof="0" smtClean="0">
              <a:ln>
                <a:noFill/>
              </a:ln>
              <a:solidFill>
                <a:srgbClr val="000000"/>
              </a:solidFill>
              <a:effectLst/>
              <a:uLnTx/>
              <a:uFillTx/>
            </a:endParaRPr>
          </a:p>
          <a:p>
            <a:pPr marL="140018" indent="-120968" algn="just">
              <a:spcBef>
                <a:spcPts val="1001"/>
              </a:spcBef>
              <a:buChar char="-"/>
              <a:tabLst>
                <a:tab pos="140018" algn="l"/>
              </a:tabLst>
            </a:pPr>
            <a:r>
              <a:rPr lang="en-US">
                <a:solidFill>
                  <a:srgbClr val="990099"/>
                </a:solidFill>
              </a:rPr>
              <a:t>Phenol compounds:</a:t>
            </a:r>
            <a:r>
              <a:rPr lang="en-US" spc="53">
                <a:solidFill>
                  <a:srgbClr val="990099"/>
                </a:solidFill>
              </a:rPr>
              <a:t> </a:t>
            </a:r>
            <a:r>
              <a:rPr lang="en-US"/>
              <a:t>There are about 20 phenolic compounds</a:t>
            </a:r>
          </a:p>
          <a:p>
            <a:pPr marL="705326" marR="117158" algn="just">
              <a:lnSpc>
                <a:spcPct val="100800"/>
              </a:lnSpc>
              <a:spcBef>
                <a:spcPts val="623"/>
              </a:spcBef>
            </a:pPr>
            <a:r>
              <a:rPr lang="en-US" smtClean="0"/>
              <a:t>	 They </a:t>
            </a:r>
            <a:r>
              <a:rPr lang="en-US"/>
              <a:t>inhibit oxidation processes, contribute to the color and aroma of the product, and </a:t>
            </a:r>
            <a:r>
              <a:rPr lang="en-US"/>
              <a:t>eliminate </a:t>
            </a:r>
            <a:r>
              <a:rPr lang="en-US" smtClean="0"/>
              <a:t>	 microorganisms </a:t>
            </a:r>
            <a:r>
              <a:rPr lang="en-US"/>
              <a:t>that contaminate the food.</a:t>
            </a:r>
            <a:endParaRPr lang="en-US" dirty="0"/>
          </a:p>
        </p:txBody>
      </p:sp>
      <p:sp>
        <p:nvSpPr>
          <p:cNvPr id="8" name="object 8"/>
          <p:cNvSpPr txBox="1"/>
          <p:nvPr/>
        </p:nvSpPr>
        <p:spPr>
          <a:xfrm>
            <a:off x="671881" y="4370536"/>
            <a:ext cx="2262388" cy="289823"/>
          </a:xfrm>
          <a:prstGeom prst="rect">
            <a:avLst/>
          </a:prstGeom>
        </p:spPr>
        <p:txBody>
          <a:bodyPr vert="horz" wrap="square" lIns="0" tIns="12700" rIns="0" bIns="0" rtlCol="0">
            <a:spAutoFit/>
          </a:bodyPr>
          <a:lstStyle/>
          <a:p>
            <a:pPr marL="9525">
              <a:spcBef>
                <a:spcPts val="75"/>
              </a:spcBef>
            </a:pPr>
            <a:r>
              <a:rPr lang="en-US">
                <a:solidFill>
                  <a:srgbClr val="990099"/>
                </a:solidFill>
              </a:rPr>
              <a:t>Alcohol compounds</a:t>
            </a:r>
            <a:r>
              <a:rPr lang="en-US" spc="-8">
                <a:solidFill>
                  <a:srgbClr val="990099"/>
                </a:solidFill>
              </a:rPr>
              <a:t>:</a:t>
            </a:r>
            <a:endParaRPr lang="en-US" dirty="0"/>
          </a:p>
        </p:txBody>
      </p:sp>
      <p:grpSp>
        <p:nvGrpSpPr>
          <p:cNvPr id="9" name="object 9"/>
          <p:cNvGrpSpPr/>
          <p:nvPr/>
        </p:nvGrpSpPr>
        <p:grpSpPr>
          <a:xfrm>
            <a:off x="2831737" y="4415077"/>
            <a:ext cx="962025" cy="571500"/>
            <a:chOff x="2790825" y="4629150"/>
            <a:chExt cx="962025" cy="571500"/>
          </a:xfrm>
        </p:grpSpPr>
        <p:pic>
          <p:nvPicPr>
            <p:cNvPr id="10" name="object 10"/>
            <p:cNvPicPr/>
            <p:nvPr/>
          </p:nvPicPr>
          <p:blipFill>
            <a:blip r:embed="rId3" cstate="print"/>
            <a:stretch>
              <a:fillRect/>
            </a:stretch>
          </p:blipFill>
          <p:spPr>
            <a:xfrm>
              <a:off x="2800350" y="4629150"/>
              <a:ext cx="952500" cy="190500"/>
            </a:xfrm>
            <a:prstGeom prst="rect">
              <a:avLst/>
            </a:prstGeom>
          </p:spPr>
        </p:pic>
        <p:pic>
          <p:nvPicPr>
            <p:cNvPr id="11" name="object 11"/>
            <p:cNvPicPr/>
            <p:nvPr/>
          </p:nvPicPr>
          <p:blipFill>
            <a:blip r:embed="rId4" cstate="print"/>
            <a:stretch>
              <a:fillRect/>
            </a:stretch>
          </p:blipFill>
          <p:spPr>
            <a:xfrm>
              <a:off x="2790825" y="4686300"/>
              <a:ext cx="866775" cy="495300"/>
            </a:xfrm>
            <a:prstGeom prst="rect">
              <a:avLst/>
            </a:prstGeom>
          </p:spPr>
        </p:pic>
        <p:pic>
          <p:nvPicPr>
            <p:cNvPr id="12" name="object 12"/>
            <p:cNvPicPr/>
            <p:nvPr/>
          </p:nvPicPr>
          <p:blipFill>
            <a:blip r:embed="rId5" cstate="print"/>
            <a:stretch>
              <a:fillRect/>
            </a:stretch>
          </p:blipFill>
          <p:spPr>
            <a:xfrm>
              <a:off x="2819400" y="4724400"/>
              <a:ext cx="857250" cy="476250"/>
            </a:xfrm>
            <a:prstGeom prst="rect">
              <a:avLst/>
            </a:prstGeom>
          </p:spPr>
        </p:pic>
        <p:sp>
          <p:nvSpPr>
            <p:cNvPr id="13" name="object 13"/>
            <p:cNvSpPr/>
            <p:nvPr/>
          </p:nvSpPr>
          <p:spPr>
            <a:xfrm>
              <a:off x="2816605" y="4718685"/>
              <a:ext cx="765175" cy="386715"/>
            </a:xfrm>
            <a:custGeom>
              <a:avLst/>
              <a:gdLst/>
              <a:ahLst/>
              <a:cxnLst/>
              <a:rect l="l" t="t" r="r" b="b"/>
              <a:pathLst>
                <a:path w="765175" h="386714">
                  <a:moveTo>
                    <a:pt x="693796" y="358328"/>
                  </a:moveTo>
                  <a:lnTo>
                    <a:pt x="679577" y="386714"/>
                  </a:lnTo>
                  <a:lnTo>
                    <a:pt x="764794" y="386714"/>
                  </a:lnTo>
                  <a:lnTo>
                    <a:pt x="747776" y="363981"/>
                  </a:lnTo>
                  <a:lnTo>
                    <a:pt x="705104" y="363981"/>
                  </a:lnTo>
                  <a:lnTo>
                    <a:pt x="693796" y="358328"/>
                  </a:lnTo>
                  <a:close/>
                </a:path>
                <a:path w="765175" h="386714">
                  <a:moveTo>
                    <a:pt x="699469" y="347003"/>
                  </a:moveTo>
                  <a:lnTo>
                    <a:pt x="693796" y="358328"/>
                  </a:lnTo>
                  <a:lnTo>
                    <a:pt x="705104" y="363981"/>
                  </a:lnTo>
                  <a:lnTo>
                    <a:pt x="710819" y="352678"/>
                  </a:lnTo>
                  <a:lnTo>
                    <a:pt x="699469" y="347003"/>
                  </a:lnTo>
                  <a:close/>
                </a:path>
                <a:path w="765175" h="386714">
                  <a:moveTo>
                    <a:pt x="713740" y="318515"/>
                  </a:moveTo>
                  <a:lnTo>
                    <a:pt x="699469" y="347003"/>
                  </a:lnTo>
                  <a:lnTo>
                    <a:pt x="710819" y="352678"/>
                  </a:lnTo>
                  <a:lnTo>
                    <a:pt x="705104" y="363981"/>
                  </a:lnTo>
                  <a:lnTo>
                    <a:pt x="747776" y="363981"/>
                  </a:lnTo>
                  <a:lnTo>
                    <a:pt x="713740" y="318515"/>
                  </a:lnTo>
                  <a:close/>
                </a:path>
                <a:path w="765175" h="386714">
                  <a:moveTo>
                    <a:pt x="5587" y="0"/>
                  </a:moveTo>
                  <a:lnTo>
                    <a:pt x="0" y="11429"/>
                  </a:lnTo>
                  <a:lnTo>
                    <a:pt x="693796" y="358328"/>
                  </a:lnTo>
                  <a:lnTo>
                    <a:pt x="699469" y="347003"/>
                  </a:lnTo>
                  <a:lnTo>
                    <a:pt x="5587" y="0"/>
                  </a:lnTo>
                  <a:close/>
                </a:path>
              </a:pathLst>
            </a:custGeom>
            <a:solidFill>
              <a:srgbClr val="000000"/>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400" b="0" i="0" u="none" strike="noStrike" kern="1200" cap="none" spc="0" normalizeH="0" baseline="0" noProof="0">
                <a:ln>
                  <a:noFill/>
                </a:ln>
                <a:solidFill>
                  <a:srgbClr val="000000"/>
                </a:solidFill>
                <a:effectLst/>
                <a:uLnTx/>
                <a:uFillTx/>
                <a:latin typeface="Arial"/>
                <a:ea typeface="+mn-ea"/>
                <a:cs typeface="+mn-cs"/>
              </a:endParaRPr>
            </a:p>
          </p:txBody>
        </p:sp>
      </p:grpSp>
      <p:sp>
        <p:nvSpPr>
          <p:cNvPr id="14" name="object 14"/>
          <p:cNvSpPr txBox="1"/>
          <p:nvPr/>
        </p:nvSpPr>
        <p:spPr>
          <a:xfrm>
            <a:off x="3793762" y="4269646"/>
            <a:ext cx="3969163" cy="856645"/>
          </a:xfrm>
          <a:prstGeom prst="rect">
            <a:avLst/>
          </a:prstGeom>
        </p:spPr>
        <p:txBody>
          <a:bodyPr vert="horz" wrap="square" lIns="0" tIns="12700" rIns="0" bIns="0" rtlCol="0">
            <a:spAutoFit/>
          </a:bodyPr>
          <a:lstStyle/>
          <a:p>
            <a:pPr marL="42863">
              <a:lnSpc>
                <a:spcPct val="150000"/>
              </a:lnSpc>
              <a:spcBef>
                <a:spcPts val="75"/>
              </a:spcBef>
            </a:pPr>
            <a:r>
              <a:rPr lang="en-US"/>
              <a:t>Contribute smell to smoked products</a:t>
            </a:r>
          </a:p>
          <a:p>
            <a:pPr marL="42863">
              <a:lnSpc>
                <a:spcPct val="150000"/>
              </a:lnSpc>
              <a:spcBef>
                <a:spcPts val="75"/>
              </a:spcBef>
            </a:pPr>
            <a:r>
              <a:rPr lang="en-US"/>
              <a:t>Eliminate microorganisms</a:t>
            </a:r>
            <a:endParaRPr lang="en-US" dirty="0"/>
          </a:p>
        </p:txBody>
      </p:sp>
      <p:sp>
        <p:nvSpPr>
          <p:cNvPr id="15" name="object 15"/>
          <p:cNvSpPr txBox="1"/>
          <p:nvPr/>
        </p:nvSpPr>
        <p:spPr>
          <a:xfrm>
            <a:off x="616857" y="5305326"/>
            <a:ext cx="8759155" cy="289823"/>
          </a:xfrm>
          <a:prstGeom prst="rect">
            <a:avLst/>
          </a:prstGeom>
        </p:spPr>
        <p:txBody>
          <a:bodyPr vert="horz" wrap="square" lIns="0" tIns="12700" rIns="0" bIns="0" rtlCol="0">
            <a:spAutoFit/>
          </a:bodyPr>
          <a:lstStyle/>
          <a:p>
            <a:pPr marL="9525">
              <a:spcBef>
                <a:spcPts val="75"/>
              </a:spcBef>
            </a:pPr>
            <a:r>
              <a:rPr lang="en-US">
                <a:solidFill>
                  <a:srgbClr val="990099"/>
                </a:solidFill>
              </a:rPr>
              <a:t>Organic acids:</a:t>
            </a:r>
            <a:r>
              <a:rPr lang="en-US" spc="-41">
                <a:solidFill>
                  <a:srgbClr val="990099"/>
                </a:solidFill>
              </a:rPr>
              <a:t> </a:t>
            </a:r>
            <a:r>
              <a:rPr lang="en-US"/>
              <a:t>They have preservative effects and cause protein coagulation</a:t>
            </a:r>
            <a:endParaRPr lang="en-US" dirty="0"/>
          </a:p>
        </p:txBody>
      </p:sp>
      <p:sp>
        <p:nvSpPr>
          <p:cNvPr id="16" name="object 16"/>
          <p:cNvSpPr txBox="1"/>
          <p:nvPr/>
        </p:nvSpPr>
        <p:spPr>
          <a:xfrm>
            <a:off x="616857" y="5788036"/>
            <a:ext cx="8936576" cy="289823"/>
          </a:xfrm>
          <a:prstGeom prst="rect">
            <a:avLst/>
          </a:prstGeom>
        </p:spPr>
        <p:txBody>
          <a:bodyPr vert="horz" wrap="square" lIns="0" tIns="12700" rIns="0" bIns="0" rtlCol="0">
            <a:spAutoFit/>
          </a:bodyPr>
          <a:lstStyle/>
          <a:p>
            <a:pPr marL="9525">
              <a:spcBef>
                <a:spcPts val="75"/>
              </a:spcBef>
            </a:pPr>
            <a:r>
              <a:rPr lang="en-US">
                <a:solidFill>
                  <a:srgbClr val="990099"/>
                </a:solidFill>
              </a:rPr>
              <a:t>Carbonyl compounds:</a:t>
            </a:r>
            <a:r>
              <a:rPr lang="en-US" spc="64">
                <a:solidFill>
                  <a:srgbClr val="990099"/>
                </a:solidFill>
              </a:rPr>
              <a:t> </a:t>
            </a:r>
            <a:r>
              <a:rPr lang="en-US"/>
              <a:t>Contribute to the smell and color of the product</a:t>
            </a:r>
            <a:endParaRPr lang="en-US" dirty="0"/>
          </a:p>
        </p:txBody>
      </p:sp>
      <p:sp>
        <p:nvSpPr>
          <p:cNvPr id="18" name="object 3">
            <a:extLst>
              <a:ext uri="{FF2B5EF4-FFF2-40B4-BE49-F238E27FC236}">
                <a16:creationId xmlns:a16="http://schemas.microsoft.com/office/drawing/2014/main" id="{705624A8-85F4-7E16-EAA0-DF93EC326447}"/>
              </a:ext>
            </a:extLst>
          </p:cNvPr>
          <p:cNvSpPr txBox="1">
            <a:spLocks/>
          </p:cNvSpPr>
          <p:nvPr/>
        </p:nvSpPr>
        <p:spPr>
          <a:xfrm>
            <a:off x="0" y="456950"/>
            <a:ext cx="12192000" cy="762388"/>
          </a:xfrm>
          <a:prstGeom prst="rect">
            <a:avLst/>
          </a:prstGeom>
        </p:spPr>
        <p:txBody>
          <a:bodyPr spcFirstLastPara="1" vert="horz" wrap="square" lIns="0" tIns="1079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12700" lvl="0" algn="ctr">
              <a:spcBef>
                <a:spcPts val="125"/>
              </a:spcBef>
            </a:pPr>
            <a:r>
              <a:rPr lang="en-US" sz="2400" b="1" kern="0">
                <a:solidFill>
                  <a:srgbClr val="87C6CC">
                    <a:lumMod val="50000"/>
                  </a:srgbClr>
                </a:solidFill>
              </a:rPr>
              <a:t>HIGH TEMPERATURE TECHNIQUES IN SEAFOOD PROCESSING AND PRESERVATION</a:t>
            </a:r>
            <a:endParaRPr kumimoji="0" lang="en-US" sz="2400" b="1" i="0" u="none" strike="noStrike" kern="0" cap="none" spc="0" normalizeH="0" baseline="0" noProof="0" dirty="0">
              <a:ln>
                <a:noFill/>
              </a:ln>
              <a:solidFill>
                <a:srgbClr val="87C6CC">
                  <a:lumMod val="50000"/>
                </a:srgbClr>
              </a:solidFill>
              <a:effectLst/>
              <a:uLnTx/>
              <a:uFillTx/>
              <a:latin typeface="Arial" panose="020B0604020202020204" pitchFamily="34" charset="0"/>
              <a:cs typeface="Arial" panose="020B0604020202020204" pitchFamily="34" charset="0"/>
              <a:sym typeface="Arial"/>
            </a:endParaRPr>
          </a:p>
        </p:txBody>
      </p:sp>
    </p:spTree>
    <p:extLst>
      <p:ext uri="{BB962C8B-B14F-4D97-AF65-F5344CB8AC3E}">
        <p14:creationId xmlns:p14="http://schemas.microsoft.com/office/powerpoint/2010/main" val="2911527183"/>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0" y="464024"/>
            <a:ext cx="12192000" cy="723331"/>
          </a:xfrm>
        </p:spPr>
        <p:txBody>
          <a:bodyPr>
            <a:normAutofit/>
          </a:bodyPr>
          <a:lstStyle/>
          <a:p>
            <a:pPr algn="ctr"/>
            <a:r>
              <a:rPr lang="en-US">
                <a:solidFill>
                  <a:schemeClr val="accent1">
                    <a:lumMod val="50000"/>
                  </a:schemeClr>
                </a:solidFill>
              </a:rPr>
              <a:t>CONTENT</a:t>
            </a:r>
            <a:endParaRPr lang="en-US" dirty="0">
              <a:solidFill>
                <a:schemeClr val="accent1">
                  <a:lumMod val="50000"/>
                </a:schemeClr>
              </a:solidFill>
            </a:endParaRPr>
          </a:p>
        </p:txBody>
      </p:sp>
      <p:sp>
        <p:nvSpPr>
          <p:cNvPr id="7" name="Content Placeholder 5">
            <a:extLst>
              <a:ext uri="{FF2B5EF4-FFF2-40B4-BE49-F238E27FC236}">
                <a16:creationId xmlns:a16="http://schemas.microsoft.com/office/drawing/2014/main" id="{145D6486-4F52-46B0-990D-7D9D4A04CE5C}"/>
              </a:ext>
            </a:extLst>
          </p:cNvPr>
          <p:cNvSpPr txBox="1">
            <a:spLocks/>
          </p:cNvSpPr>
          <p:nvPr/>
        </p:nvSpPr>
        <p:spPr>
          <a:xfrm>
            <a:off x="589317" y="2173501"/>
            <a:ext cx="11013365" cy="2646813"/>
          </a:xfrm>
          <a:prstGeom prst="rect">
            <a:avLst/>
          </a:prstGeom>
        </p:spPr>
        <p:txBody>
          <a:bodyPr anchor="b"/>
          <a:lstStyle>
            <a:lvl1pPr marL="0" indent="0" algn="l" rtl="0" eaLnBrk="0" fontAlgn="base" hangingPunct="0">
              <a:spcBef>
                <a:spcPct val="20000"/>
              </a:spcBef>
              <a:spcAft>
                <a:spcPct val="0"/>
              </a:spcAft>
              <a:buClr>
                <a:srgbClr val="F7931E"/>
              </a:buClr>
              <a:buFont typeface="Wingdings" pitchFamily="2" charset="2"/>
              <a:buNone/>
              <a:defRPr sz="2000">
                <a:solidFill>
                  <a:schemeClr val="bg1">
                    <a:lumMod val="95000"/>
                  </a:schemeClr>
                </a:solidFill>
                <a:latin typeface="Arial" pitchFamily="34" charset="0"/>
                <a:ea typeface="+mn-ea"/>
                <a:cs typeface="Arial" pitchFamily="34" charset="0"/>
              </a:defRPr>
            </a:lvl1pPr>
            <a:lvl2pPr marL="457200" indent="0" algn="l" rtl="0" eaLnBrk="0" fontAlgn="base" hangingPunct="0">
              <a:spcBef>
                <a:spcPct val="20000"/>
              </a:spcBef>
              <a:spcAft>
                <a:spcPct val="0"/>
              </a:spcAft>
              <a:buClr>
                <a:srgbClr val="F7931E"/>
              </a:buClr>
              <a:buFont typeface="Wingdings" pitchFamily="2" charset="2"/>
              <a:buNone/>
              <a:defRPr sz="1800">
                <a:solidFill>
                  <a:srgbClr val="333333"/>
                </a:solidFill>
                <a:latin typeface="+mn-lt"/>
              </a:defRPr>
            </a:lvl2pPr>
            <a:lvl3pPr marL="914400" indent="0" algn="l" rtl="0" eaLnBrk="0" fontAlgn="base" hangingPunct="0">
              <a:spcBef>
                <a:spcPct val="20000"/>
              </a:spcBef>
              <a:spcAft>
                <a:spcPct val="0"/>
              </a:spcAft>
              <a:buClr>
                <a:srgbClr val="F7931E"/>
              </a:buClr>
              <a:buFont typeface="Wingdings" pitchFamily="2" charset="2"/>
              <a:buNone/>
              <a:defRPr sz="1600">
                <a:solidFill>
                  <a:srgbClr val="333333"/>
                </a:solidFill>
                <a:latin typeface="+mn-lt"/>
              </a:defRPr>
            </a:lvl3pPr>
            <a:lvl4pPr marL="1371600" indent="0" algn="l" rtl="0" eaLnBrk="0" fontAlgn="base" hangingPunct="0">
              <a:spcBef>
                <a:spcPct val="20000"/>
              </a:spcBef>
              <a:spcAft>
                <a:spcPct val="0"/>
              </a:spcAft>
              <a:buClr>
                <a:srgbClr val="F7931E"/>
              </a:buClr>
              <a:buFont typeface="Wingdings" pitchFamily="2" charset="2"/>
              <a:buNone/>
              <a:defRPr sz="1400">
                <a:solidFill>
                  <a:srgbClr val="333333"/>
                </a:solidFill>
                <a:latin typeface="+mn-lt"/>
              </a:defRPr>
            </a:lvl4pPr>
            <a:lvl5pPr marL="1828800" indent="0" algn="l" rtl="0" eaLnBrk="0" fontAlgn="base" hangingPunct="0">
              <a:spcBef>
                <a:spcPct val="20000"/>
              </a:spcBef>
              <a:spcAft>
                <a:spcPct val="0"/>
              </a:spcAft>
              <a:buClr>
                <a:srgbClr val="F7931E"/>
              </a:buClr>
              <a:buFont typeface="Wingdings" pitchFamily="2" charset="2"/>
              <a:buNone/>
              <a:defRPr sz="1400">
                <a:solidFill>
                  <a:srgbClr val="333333"/>
                </a:solidFill>
                <a:latin typeface="+mn-lt"/>
              </a:defRPr>
            </a:lvl5pPr>
            <a:lvl6pPr marL="2286000" indent="0" algn="l" rtl="0" fontAlgn="base">
              <a:spcBef>
                <a:spcPct val="20000"/>
              </a:spcBef>
              <a:spcAft>
                <a:spcPct val="0"/>
              </a:spcAft>
              <a:buClr>
                <a:srgbClr val="F7931E"/>
              </a:buClr>
              <a:buFont typeface="Wingdings" pitchFamily="2" charset="2"/>
              <a:buNone/>
              <a:defRPr sz="1400">
                <a:solidFill>
                  <a:srgbClr val="333333"/>
                </a:solidFill>
                <a:latin typeface="+mn-lt"/>
              </a:defRPr>
            </a:lvl6pPr>
            <a:lvl7pPr marL="2743200" indent="0" algn="l" rtl="0" fontAlgn="base">
              <a:spcBef>
                <a:spcPct val="20000"/>
              </a:spcBef>
              <a:spcAft>
                <a:spcPct val="0"/>
              </a:spcAft>
              <a:buClr>
                <a:srgbClr val="F7931E"/>
              </a:buClr>
              <a:buFont typeface="Wingdings" pitchFamily="2" charset="2"/>
              <a:buNone/>
              <a:defRPr sz="1400">
                <a:solidFill>
                  <a:srgbClr val="333333"/>
                </a:solidFill>
                <a:latin typeface="+mn-lt"/>
              </a:defRPr>
            </a:lvl7pPr>
            <a:lvl8pPr marL="3200400" indent="0" algn="l" rtl="0" fontAlgn="base">
              <a:spcBef>
                <a:spcPct val="20000"/>
              </a:spcBef>
              <a:spcAft>
                <a:spcPct val="0"/>
              </a:spcAft>
              <a:buClr>
                <a:srgbClr val="F7931E"/>
              </a:buClr>
              <a:buFont typeface="Wingdings" pitchFamily="2" charset="2"/>
              <a:buNone/>
              <a:defRPr sz="1400">
                <a:solidFill>
                  <a:srgbClr val="333333"/>
                </a:solidFill>
                <a:latin typeface="+mn-lt"/>
              </a:defRPr>
            </a:lvl8pPr>
            <a:lvl9pPr marL="3657600" indent="0" algn="l" rtl="0" fontAlgn="base">
              <a:spcBef>
                <a:spcPct val="20000"/>
              </a:spcBef>
              <a:spcAft>
                <a:spcPct val="0"/>
              </a:spcAft>
              <a:buClr>
                <a:srgbClr val="F7931E"/>
              </a:buClr>
              <a:buFont typeface="Wingdings" pitchFamily="2" charset="2"/>
              <a:buNone/>
              <a:defRPr sz="1400">
                <a:solidFill>
                  <a:srgbClr val="333333"/>
                </a:solidFill>
                <a:latin typeface="+mn-lt"/>
              </a:defRPr>
            </a:lvl9pPr>
          </a:lstStyle>
          <a:p>
            <a:pPr marL="469899" lvl="0" indent="-457200" algn="just">
              <a:lnSpc>
                <a:spcPct val="150000"/>
              </a:lnSpc>
              <a:spcBef>
                <a:spcPts val="800"/>
              </a:spcBef>
              <a:spcAft>
                <a:spcPts val="800"/>
              </a:spcAft>
              <a:buClrTx/>
              <a:buFont typeface="+mj-lt"/>
              <a:buAutoNum type="arabicPeriod"/>
            </a:pPr>
            <a:r>
              <a:rPr lang="en-US">
                <a:solidFill>
                  <a:srgbClr val="000000"/>
                </a:solidFill>
              </a:rPr>
              <a:t>Chemical composition of seafood</a:t>
            </a:r>
          </a:p>
          <a:p>
            <a:pPr marL="469899" lvl="0" indent="-457200" algn="just">
              <a:lnSpc>
                <a:spcPct val="150000"/>
              </a:lnSpc>
              <a:spcBef>
                <a:spcPts val="800"/>
              </a:spcBef>
              <a:spcAft>
                <a:spcPts val="800"/>
              </a:spcAft>
              <a:buClrTx/>
              <a:buFont typeface="+mj-lt"/>
              <a:buAutoNum type="arabicPeriod"/>
            </a:pPr>
            <a:r>
              <a:rPr lang="en-US">
                <a:solidFill>
                  <a:srgbClr val="000000"/>
                </a:solidFill>
              </a:rPr>
              <a:t>Changes in seafood after death</a:t>
            </a:r>
          </a:p>
          <a:p>
            <a:pPr marL="469899" lvl="0" indent="-457200" algn="just">
              <a:lnSpc>
                <a:spcPct val="150000"/>
              </a:lnSpc>
              <a:spcBef>
                <a:spcPts val="800"/>
              </a:spcBef>
              <a:spcAft>
                <a:spcPts val="800"/>
              </a:spcAft>
              <a:buClrTx/>
              <a:buFont typeface="+mj-lt"/>
              <a:buAutoNum type="arabicPeriod"/>
            </a:pPr>
            <a:r>
              <a:rPr lang="en-US">
                <a:solidFill>
                  <a:srgbClr val="000000"/>
                </a:solidFill>
              </a:rPr>
              <a:t>Seafood freezing techniques</a:t>
            </a:r>
          </a:p>
          <a:p>
            <a:pPr marL="469899" lvl="0" indent="-457200" algn="just">
              <a:lnSpc>
                <a:spcPct val="150000"/>
              </a:lnSpc>
              <a:spcBef>
                <a:spcPts val="800"/>
              </a:spcBef>
              <a:spcAft>
                <a:spcPts val="800"/>
              </a:spcAft>
              <a:buClrTx/>
              <a:buFont typeface="+mj-lt"/>
              <a:buAutoNum type="arabicPeriod"/>
            </a:pPr>
            <a:r>
              <a:rPr lang="en-US">
                <a:solidFill>
                  <a:srgbClr val="000000"/>
                </a:solidFill>
              </a:rPr>
              <a:t>High-pressure processing (HPP) techniques in seafood processing and preservation</a:t>
            </a:r>
          </a:p>
          <a:p>
            <a:pPr marL="469899" lvl="0" indent="-457200" algn="just">
              <a:lnSpc>
                <a:spcPct val="150000"/>
              </a:lnSpc>
              <a:spcBef>
                <a:spcPts val="800"/>
              </a:spcBef>
              <a:spcAft>
                <a:spcPts val="800"/>
              </a:spcAft>
              <a:buClrTx/>
              <a:buFont typeface="+mj-lt"/>
              <a:buAutoNum type="arabicPeriod"/>
            </a:pPr>
            <a:r>
              <a:rPr lang="en-US">
                <a:solidFill>
                  <a:srgbClr val="000000"/>
                </a:solidFill>
              </a:rPr>
              <a:t>High-temperature techniques in seafood processing and preservation</a:t>
            </a:r>
          </a:p>
        </p:txBody>
      </p:sp>
    </p:spTree>
    <p:extLst>
      <p:ext uri="{BB962C8B-B14F-4D97-AF65-F5344CB8AC3E}">
        <p14:creationId xmlns:p14="http://schemas.microsoft.com/office/powerpoint/2010/main" val="676142610"/>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A4AD4D-17AA-CB4C-352E-6F8C28095423}"/>
            </a:ext>
          </a:extLst>
        </p:cNvPr>
        <p:cNvGrpSpPr/>
        <p:nvPr/>
      </p:nvGrpSpPr>
      <p:grpSpPr>
        <a:xfrm>
          <a:off x="0" y="0"/>
          <a:ext cx="0" cy="0"/>
          <a:chOff x="0" y="0"/>
          <a:chExt cx="0" cy="0"/>
        </a:xfrm>
      </p:grpSpPr>
      <p:sp>
        <p:nvSpPr>
          <p:cNvPr id="5" name="object 5">
            <a:extLst>
              <a:ext uri="{FF2B5EF4-FFF2-40B4-BE49-F238E27FC236}">
                <a16:creationId xmlns:a16="http://schemas.microsoft.com/office/drawing/2014/main" id="{F82A5EA5-829E-CB5C-B33E-402659491721}"/>
              </a:ext>
            </a:extLst>
          </p:cNvPr>
          <p:cNvSpPr txBox="1"/>
          <p:nvPr/>
        </p:nvSpPr>
        <p:spPr>
          <a:xfrm>
            <a:off x="372118" y="1446454"/>
            <a:ext cx="6816725" cy="322718"/>
          </a:xfrm>
          <a:prstGeom prst="rect">
            <a:avLst/>
          </a:prstGeom>
        </p:spPr>
        <p:txBody>
          <a:bodyPr vert="horz" wrap="square" lIns="0" tIns="59691" rIns="0" bIns="0" rtlCol="0">
            <a:spAutoFit/>
          </a:bodyPr>
          <a:lstStyle/>
          <a:p>
            <a:pPr marL="19050" marR="13335" indent="157163">
              <a:lnSpc>
                <a:spcPct val="100800"/>
              </a:lnSpc>
              <a:spcBef>
                <a:spcPts val="266"/>
              </a:spcBef>
            </a:pPr>
            <a:r>
              <a:rPr lang="en-US" b="1"/>
              <a:t>Technology for processing smoked fish products</a:t>
            </a:r>
            <a:endParaRPr lang="en-US" dirty="0"/>
          </a:p>
        </p:txBody>
      </p:sp>
      <p:sp>
        <p:nvSpPr>
          <p:cNvPr id="8" name="object 3">
            <a:extLst>
              <a:ext uri="{FF2B5EF4-FFF2-40B4-BE49-F238E27FC236}">
                <a16:creationId xmlns:a16="http://schemas.microsoft.com/office/drawing/2014/main" id="{705624A8-85F4-7E16-EAA0-DF93EC326447}"/>
              </a:ext>
            </a:extLst>
          </p:cNvPr>
          <p:cNvSpPr txBox="1">
            <a:spLocks/>
          </p:cNvSpPr>
          <p:nvPr/>
        </p:nvSpPr>
        <p:spPr>
          <a:xfrm>
            <a:off x="0" y="456950"/>
            <a:ext cx="12192000" cy="762388"/>
          </a:xfrm>
          <a:prstGeom prst="rect">
            <a:avLst/>
          </a:prstGeom>
        </p:spPr>
        <p:txBody>
          <a:bodyPr spcFirstLastPara="1" vert="horz" wrap="square" lIns="0" tIns="1079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12700" lvl="0" algn="ctr">
              <a:spcBef>
                <a:spcPts val="125"/>
              </a:spcBef>
            </a:pPr>
            <a:r>
              <a:rPr lang="en-US" sz="2400" b="1" kern="0">
                <a:solidFill>
                  <a:srgbClr val="87C6CC">
                    <a:lumMod val="50000"/>
                  </a:srgbClr>
                </a:solidFill>
              </a:rPr>
              <a:t>HIGH TEMPERATURE TECHNIQUES IN SEAFOOD PROCESSING AND PRESERVATION</a:t>
            </a:r>
            <a:endParaRPr kumimoji="0" lang="en-US" sz="2400" b="1" i="0" u="none" strike="noStrike" kern="0" cap="none" spc="0" normalizeH="0" baseline="0" noProof="0" dirty="0">
              <a:ln>
                <a:noFill/>
              </a:ln>
              <a:solidFill>
                <a:srgbClr val="87C6CC">
                  <a:lumMod val="50000"/>
                </a:srgbClr>
              </a:solidFill>
              <a:effectLst/>
              <a:uLnTx/>
              <a:uFillTx/>
              <a:latin typeface="Arial" panose="020B0604020202020204" pitchFamily="34" charset="0"/>
              <a:cs typeface="Arial" panose="020B0604020202020204" pitchFamily="34" charset="0"/>
              <a:sym typeface="Arial"/>
            </a:endParaRPr>
          </a:p>
        </p:txBody>
      </p:sp>
      <p:graphicFrame>
        <p:nvGraphicFramePr>
          <p:cNvPr id="9" name="Diagram 8">
            <a:extLst>
              <a:ext uri="{FF2B5EF4-FFF2-40B4-BE49-F238E27FC236}">
                <a16:creationId xmlns:a16="http://schemas.microsoft.com/office/drawing/2014/main" id="{1C088B03-17E0-FB4F-AE4F-7F5EC64B5EF8}"/>
              </a:ext>
            </a:extLst>
          </p:cNvPr>
          <p:cNvGraphicFramePr/>
          <p:nvPr>
            <p:extLst>
              <p:ext uri="{D42A27DB-BD31-4B8C-83A1-F6EECF244321}">
                <p14:modId xmlns:p14="http://schemas.microsoft.com/office/powerpoint/2010/main" val="2329497290"/>
              </p:ext>
            </p:extLst>
          </p:nvPr>
        </p:nvGraphicFramePr>
        <p:xfrm>
          <a:off x="706875" y="2133924"/>
          <a:ext cx="10778247" cy="45849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0" name="Diagram 9">
            <a:extLst>
              <a:ext uri="{FF2B5EF4-FFF2-40B4-BE49-F238E27FC236}">
                <a16:creationId xmlns:a16="http://schemas.microsoft.com/office/drawing/2014/main" id="{A6A01711-637F-00ED-173B-6B5535B8B760}"/>
              </a:ext>
            </a:extLst>
          </p:cNvPr>
          <p:cNvGraphicFramePr/>
          <p:nvPr>
            <p:extLst>
              <p:ext uri="{D42A27DB-BD31-4B8C-83A1-F6EECF244321}">
                <p14:modId xmlns:p14="http://schemas.microsoft.com/office/powerpoint/2010/main" val="2074507950"/>
              </p:ext>
            </p:extLst>
          </p:nvPr>
        </p:nvGraphicFramePr>
        <p:xfrm>
          <a:off x="3047999" y="1887630"/>
          <a:ext cx="6096000" cy="187048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1865309812"/>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BBCC91-827C-C679-3529-A9ED389B4911}"/>
            </a:ext>
          </a:extLst>
        </p:cNvPr>
        <p:cNvGrpSpPr/>
        <p:nvPr/>
      </p:nvGrpSpPr>
      <p:grpSpPr>
        <a:xfrm>
          <a:off x="0" y="0"/>
          <a:ext cx="0" cy="0"/>
          <a:chOff x="0" y="0"/>
          <a:chExt cx="0" cy="0"/>
        </a:xfrm>
      </p:grpSpPr>
      <p:sp>
        <p:nvSpPr>
          <p:cNvPr id="5" name="object 5">
            <a:extLst>
              <a:ext uri="{FF2B5EF4-FFF2-40B4-BE49-F238E27FC236}">
                <a16:creationId xmlns:a16="http://schemas.microsoft.com/office/drawing/2014/main" id="{1F5FFFBC-A569-4516-4BA9-10AF29E60614}"/>
              </a:ext>
            </a:extLst>
          </p:cNvPr>
          <p:cNvSpPr txBox="1"/>
          <p:nvPr/>
        </p:nvSpPr>
        <p:spPr>
          <a:xfrm>
            <a:off x="607325" y="1178394"/>
            <a:ext cx="10977349" cy="5148846"/>
          </a:xfrm>
          <a:prstGeom prst="rect">
            <a:avLst/>
          </a:prstGeom>
        </p:spPr>
        <p:txBody>
          <a:bodyPr vert="horz" wrap="square" lIns="0" tIns="59691" rIns="0" bIns="0" rtlCol="0">
            <a:spAutoFit/>
          </a:bodyPr>
          <a:lstStyle/>
          <a:p>
            <a:pPr marL="19050" marR="13335" algn="just">
              <a:lnSpc>
                <a:spcPct val="150000"/>
              </a:lnSpc>
              <a:spcBef>
                <a:spcPts val="266"/>
              </a:spcBef>
            </a:pPr>
            <a:r>
              <a:rPr lang="en-US" b="1" smtClean="0">
                <a:solidFill>
                  <a:schemeClr val="tx1"/>
                </a:solidFill>
              </a:rPr>
              <a:t>Technology for processing smoked fish products</a:t>
            </a:r>
          </a:p>
          <a:p>
            <a:pPr marL="304800" marR="13335" indent="-285750" algn="just">
              <a:lnSpc>
                <a:spcPct val="150000"/>
              </a:lnSpc>
              <a:spcBef>
                <a:spcPts val="266"/>
              </a:spcBef>
              <a:buFontTx/>
              <a:buChar char="-"/>
            </a:pPr>
            <a:r>
              <a:rPr lang="en-US">
                <a:solidFill>
                  <a:srgbClr val="000000"/>
                </a:solidFill>
              </a:rPr>
              <a:t>Preparation of raw </a:t>
            </a:r>
            <a:r>
              <a:rPr lang="en-US" smtClean="0"/>
              <a:t>m</a:t>
            </a:r>
            <a:r>
              <a:rPr lang="en-US">
                <a:solidFill>
                  <a:srgbClr val="000000"/>
                </a:solidFill>
              </a:rPr>
              <a:t>aterials: The fish used for smoking includes red snapper, mackerel, tuna, carp, etc. After processing, the head, fins, scales, and internal organs are removed, and the fish is thoroughly washed. For larger fish, fillet the two sides; for smaller fish, leave them whole.</a:t>
            </a:r>
          </a:p>
          <a:p>
            <a:pPr marL="304800" marR="13335" indent="-285750" algn="just">
              <a:lnSpc>
                <a:spcPct val="150000"/>
              </a:lnSpc>
              <a:spcBef>
                <a:spcPts val="266"/>
              </a:spcBef>
              <a:buFontTx/>
              <a:buChar char="-"/>
            </a:pPr>
            <a:r>
              <a:rPr lang="en-US">
                <a:solidFill>
                  <a:srgbClr val="000000"/>
                </a:solidFill>
              </a:rPr>
              <a:t>Salting: The salting ratio is determined based on the size of the fish, ensuring that the final salt concentration reaches 1.5 - 2% when the fish is salted.</a:t>
            </a:r>
            <a:endParaRPr lang="en-US" smtClean="0"/>
          </a:p>
          <a:p>
            <a:pPr marL="304800" marR="13335" indent="-285750" algn="just">
              <a:lnSpc>
                <a:spcPct val="150000"/>
              </a:lnSpc>
              <a:spcBef>
                <a:spcPts val="266"/>
              </a:spcBef>
              <a:buFontTx/>
              <a:buChar char="-"/>
            </a:pPr>
            <a:r>
              <a:rPr lang="en-US">
                <a:solidFill>
                  <a:srgbClr val="000000"/>
                </a:solidFill>
              </a:rPr>
              <a:t>Smoking: The fish are hung on hooks in the smoking room, and smaller fish are arranged evenly in trays to ensure uniform </a:t>
            </a:r>
            <a:r>
              <a:rPr lang="en-US">
                <a:solidFill>
                  <a:srgbClr val="000000"/>
                </a:solidFill>
              </a:rPr>
              <a:t>smoke </a:t>
            </a:r>
            <a:r>
              <a:rPr lang="en-US" smtClean="0">
                <a:solidFill>
                  <a:srgbClr val="000000"/>
                </a:solidFill>
              </a:rPr>
              <a:t>distribution. The </a:t>
            </a:r>
            <a:r>
              <a:rPr lang="en-US">
                <a:solidFill>
                  <a:srgbClr val="000000"/>
                </a:solidFill>
              </a:rPr>
              <a:t>smoking temperature is approximately 40 – 60°C for cold smoking and 120 – 140°C for hot smoking</a:t>
            </a:r>
          </a:p>
          <a:p>
            <a:pPr marL="304800" marR="13335" indent="-285750" algn="just">
              <a:lnSpc>
                <a:spcPct val="150000"/>
              </a:lnSpc>
              <a:spcBef>
                <a:spcPts val="266"/>
              </a:spcBef>
              <a:buFontTx/>
              <a:buChar char="-"/>
            </a:pPr>
            <a:r>
              <a:rPr lang="en-US">
                <a:solidFill>
                  <a:srgbClr val="000000"/>
                </a:solidFill>
              </a:rPr>
              <a:t>Cold smoking lasts about 3 - 4 days, while hot smoking takes about 2 - 4 hours. For cold smoking, a discontinuous method is typically applied (smoking during the day, warming the fish at night, and in the morning, the smoking room door is opened to allow steam to escape)</a:t>
            </a:r>
            <a:endParaRPr lang="en-US" dirty="0">
              <a:solidFill>
                <a:schemeClr val="tx1"/>
              </a:solidFill>
            </a:endParaRPr>
          </a:p>
        </p:txBody>
      </p:sp>
      <p:sp>
        <p:nvSpPr>
          <p:cNvPr id="6" name="object 3">
            <a:extLst>
              <a:ext uri="{FF2B5EF4-FFF2-40B4-BE49-F238E27FC236}">
                <a16:creationId xmlns:a16="http://schemas.microsoft.com/office/drawing/2014/main" id="{705624A8-85F4-7E16-EAA0-DF93EC326447}"/>
              </a:ext>
            </a:extLst>
          </p:cNvPr>
          <p:cNvSpPr txBox="1">
            <a:spLocks/>
          </p:cNvSpPr>
          <p:nvPr/>
        </p:nvSpPr>
        <p:spPr>
          <a:xfrm>
            <a:off x="0" y="456950"/>
            <a:ext cx="12192000" cy="762388"/>
          </a:xfrm>
          <a:prstGeom prst="rect">
            <a:avLst/>
          </a:prstGeom>
        </p:spPr>
        <p:txBody>
          <a:bodyPr spcFirstLastPara="1" vert="horz" wrap="square" lIns="0" tIns="1079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12700" lvl="0" algn="ctr">
              <a:spcBef>
                <a:spcPts val="125"/>
              </a:spcBef>
            </a:pPr>
            <a:r>
              <a:rPr lang="en-US" sz="2400" b="1" kern="0">
                <a:solidFill>
                  <a:srgbClr val="87C6CC">
                    <a:lumMod val="50000"/>
                  </a:srgbClr>
                </a:solidFill>
              </a:rPr>
              <a:t>HIGH TEMPERATURE TECHNIQUES IN SEAFOOD PROCESSING AND PRESERVATION</a:t>
            </a:r>
            <a:endParaRPr kumimoji="0" lang="en-US" sz="2400" b="1" i="0" u="none" strike="noStrike" kern="0" cap="none" spc="0" normalizeH="0" baseline="0" noProof="0" dirty="0">
              <a:ln>
                <a:noFill/>
              </a:ln>
              <a:solidFill>
                <a:srgbClr val="87C6CC">
                  <a:lumMod val="50000"/>
                </a:srgbClr>
              </a:solidFill>
              <a:effectLst/>
              <a:uLnTx/>
              <a:uFillTx/>
              <a:latin typeface="Arial" panose="020B0604020202020204" pitchFamily="34" charset="0"/>
              <a:cs typeface="Arial" panose="020B0604020202020204" pitchFamily="34" charset="0"/>
              <a:sym typeface="Arial"/>
            </a:endParaRPr>
          </a:p>
        </p:txBody>
      </p:sp>
    </p:spTree>
    <p:extLst>
      <p:ext uri="{BB962C8B-B14F-4D97-AF65-F5344CB8AC3E}">
        <p14:creationId xmlns:p14="http://schemas.microsoft.com/office/powerpoint/2010/main" val="799604933"/>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bject 8"/>
          <p:cNvSpPr txBox="1"/>
          <p:nvPr/>
        </p:nvSpPr>
        <p:spPr>
          <a:xfrm>
            <a:off x="600502" y="1342388"/>
            <a:ext cx="10981898" cy="4768100"/>
          </a:xfrm>
          <a:prstGeom prst="rect">
            <a:avLst/>
          </a:prstGeom>
        </p:spPr>
        <p:txBody>
          <a:bodyPr vert="horz" wrap="square" lIns="0" tIns="10795" rIns="0" bIns="0" rtlCol="0">
            <a:spAutoFit/>
          </a:bodyPr>
          <a:lstStyle/>
          <a:p>
            <a:pPr marL="9525" algn="just">
              <a:lnSpc>
                <a:spcPct val="130000"/>
              </a:lnSpc>
              <a:spcBef>
                <a:spcPts val="623"/>
              </a:spcBef>
            </a:pPr>
            <a:r>
              <a:rPr lang="en-US" b="1" i="1" smtClean="0">
                <a:solidFill>
                  <a:srgbClr val="009900"/>
                </a:solidFill>
              </a:rPr>
              <a:t>Canned Fish Products</a:t>
            </a:r>
          </a:p>
          <a:p>
            <a:pPr marL="9525" marR="426720" algn="just">
              <a:lnSpc>
                <a:spcPct val="130000"/>
              </a:lnSpc>
              <a:spcBef>
                <a:spcPts val="803"/>
              </a:spcBef>
            </a:pPr>
            <a:r>
              <a:rPr lang="en-US" spc="-8" smtClean="0"/>
              <a:t>The principle of the thermal processing of canned goods: destroy or inactivate enzymes and bacteria, prevent contamination from the external environment.</a:t>
            </a:r>
          </a:p>
          <a:p>
            <a:pPr marL="295275" marR="426720" indent="-285750" algn="just">
              <a:lnSpc>
                <a:spcPct val="130000"/>
              </a:lnSpc>
              <a:spcBef>
                <a:spcPts val="803"/>
              </a:spcBef>
              <a:buFontTx/>
              <a:buChar char="-"/>
            </a:pPr>
            <a:r>
              <a:rPr lang="en-US" smtClean="0"/>
              <a:t>Canned fish retains its quality without refrigeration.</a:t>
            </a:r>
          </a:p>
          <a:p>
            <a:pPr marL="9525" marR="426720" algn="just">
              <a:lnSpc>
                <a:spcPct val="130000"/>
              </a:lnSpc>
              <a:spcBef>
                <a:spcPts val="803"/>
              </a:spcBef>
            </a:pPr>
            <a:r>
              <a:rPr lang="en-US" smtClean="0"/>
              <a:t>-    Extends shelf life and increases the commercial value of the product</a:t>
            </a:r>
          </a:p>
          <a:p>
            <a:pPr marL="33338" algn="just">
              <a:lnSpc>
                <a:spcPct val="130000"/>
              </a:lnSpc>
              <a:spcBef>
                <a:spcPts val="1088"/>
              </a:spcBef>
            </a:pPr>
            <a:r>
              <a:rPr lang="en-US" b="1" smtClean="0"/>
              <a:t>a.</a:t>
            </a:r>
            <a:r>
              <a:rPr lang="en-US" b="1" spc="15" smtClean="0"/>
              <a:t> </a:t>
            </a:r>
            <a:r>
              <a:rPr lang="en-US" b="1" smtClean="0"/>
              <a:t>Selection of Thermal Processing Procedures</a:t>
            </a:r>
            <a:endParaRPr lang="en-US" smtClean="0"/>
          </a:p>
          <a:p>
            <a:pPr marL="173831" indent="-107156" algn="just">
              <a:lnSpc>
                <a:spcPct val="130000"/>
              </a:lnSpc>
              <a:spcBef>
                <a:spcPts val="998"/>
              </a:spcBef>
              <a:buChar char="-"/>
              <a:tabLst>
                <a:tab pos="173831" algn="l"/>
              </a:tabLst>
            </a:pPr>
            <a:r>
              <a:rPr lang="en-US" smtClean="0"/>
              <a:t>High-acid products (pH &lt; 4.5): A moderate heat treatment is applied</a:t>
            </a:r>
            <a:r>
              <a:rPr lang="en-US" spc="-8" smtClean="0"/>
              <a:t>.</a:t>
            </a:r>
            <a:endParaRPr lang="en-US" smtClean="0"/>
          </a:p>
          <a:p>
            <a:pPr marL="173831" indent="-107156" algn="just">
              <a:lnSpc>
                <a:spcPct val="130000"/>
              </a:lnSpc>
              <a:spcBef>
                <a:spcPts val="633"/>
              </a:spcBef>
              <a:buChar char="-"/>
              <a:tabLst>
                <a:tab pos="173831" algn="l"/>
              </a:tabLst>
            </a:pPr>
            <a:r>
              <a:rPr lang="en-US" smtClean="0"/>
              <a:t>Medium-acid products (pH = 4.5 – 5.3)</a:t>
            </a:r>
          </a:p>
          <a:p>
            <a:pPr marL="173831" indent="-107156" algn="just">
              <a:lnSpc>
                <a:spcPct val="130000"/>
              </a:lnSpc>
              <a:spcBef>
                <a:spcPts val="633"/>
              </a:spcBef>
              <a:buChar char="-"/>
              <a:tabLst>
                <a:tab pos="173831" algn="l"/>
              </a:tabLst>
            </a:pPr>
            <a:r>
              <a:rPr lang="en-US" smtClean="0"/>
              <a:t>The sterilization process requires careful control, typically based on the destruction of </a:t>
            </a:r>
            <a:r>
              <a:rPr lang="en-US" i="1" smtClean="0"/>
              <a:t>Clostridium botulinum spores.</a:t>
            </a:r>
          </a:p>
          <a:p>
            <a:pPr marL="173831" indent="-107156" algn="just">
              <a:lnSpc>
                <a:spcPct val="130000"/>
              </a:lnSpc>
              <a:spcBef>
                <a:spcPts val="799"/>
              </a:spcBef>
              <a:buChar char="-"/>
              <a:tabLst>
                <a:tab pos="173831" algn="l"/>
              </a:tabLst>
            </a:pPr>
            <a:r>
              <a:rPr lang="en-US" smtClean="0"/>
              <a:t>Low-acid products (pH &gt; 5.3): A high-temperature heat treatment is required.</a:t>
            </a:r>
            <a:endParaRPr lang="en-US" dirty="0"/>
          </a:p>
        </p:txBody>
      </p:sp>
      <p:sp>
        <p:nvSpPr>
          <p:cNvPr id="5" name="object 3">
            <a:extLst>
              <a:ext uri="{FF2B5EF4-FFF2-40B4-BE49-F238E27FC236}">
                <a16:creationId xmlns:a16="http://schemas.microsoft.com/office/drawing/2014/main" id="{705624A8-85F4-7E16-EAA0-DF93EC326447}"/>
              </a:ext>
            </a:extLst>
          </p:cNvPr>
          <p:cNvSpPr txBox="1">
            <a:spLocks/>
          </p:cNvSpPr>
          <p:nvPr/>
        </p:nvSpPr>
        <p:spPr>
          <a:xfrm>
            <a:off x="0" y="456950"/>
            <a:ext cx="12192000" cy="762388"/>
          </a:xfrm>
          <a:prstGeom prst="rect">
            <a:avLst/>
          </a:prstGeom>
        </p:spPr>
        <p:txBody>
          <a:bodyPr spcFirstLastPara="1" vert="horz" wrap="square" lIns="0" tIns="1079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12700" lvl="0" algn="ctr">
              <a:spcBef>
                <a:spcPts val="125"/>
              </a:spcBef>
            </a:pPr>
            <a:r>
              <a:rPr lang="en-US" sz="2400" b="1" kern="0">
                <a:solidFill>
                  <a:srgbClr val="87C6CC">
                    <a:lumMod val="50000"/>
                  </a:srgbClr>
                </a:solidFill>
              </a:rPr>
              <a:t>HIGH TEMPERATURE TECHNIQUES IN SEAFOOD PROCESSING AND PRESERVATION</a:t>
            </a:r>
            <a:endParaRPr kumimoji="0" lang="en-US" sz="2400" b="1" i="0" u="none" strike="noStrike" kern="0" cap="none" spc="0" normalizeH="0" baseline="0" noProof="0" dirty="0">
              <a:ln>
                <a:noFill/>
              </a:ln>
              <a:solidFill>
                <a:srgbClr val="87C6CC">
                  <a:lumMod val="50000"/>
                </a:srgbClr>
              </a:solidFill>
              <a:effectLst/>
              <a:uLnTx/>
              <a:uFillTx/>
              <a:latin typeface="Arial" panose="020B0604020202020204" pitchFamily="34" charset="0"/>
              <a:cs typeface="Arial" panose="020B0604020202020204" pitchFamily="34" charset="0"/>
              <a:sym typeface="Arial"/>
            </a:endParaRPr>
          </a:p>
        </p:txBody>
      </p:sp>
    </p:spTree>
    <p:extLst>
      <p:ext uri="{BB962C8B-B14F-4D97-AF65-F5344CB8AC3E}">
        <p14:creationId xmlns:p14="http://schemas.microsoft.com/office/powerpoint/2010/main" val="279538110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00500" y="1391227"/>
            <a:ext cx="11041039" cy="4840812"/>
          </a:xfrm>
          <a:prstGeom prst="rect">
            <a:avLst/>
          </a:prstGeom>
        </p:spPr>
        <p:txBody>
          <a:bodyPr vert="horz" wrap="square" lIns="0" tIns="10795" rIns="0" bIns="0" rtlCol="0">
            <a:spAutoFit/>
          </a:bodyPr>
          <a:lstStyle/>
          <a:p>
            <a:pPr marL="9525" algn="just">
              <a:spcBef>
                <a:spcPts val="623"/>
              </a:spcBef>
            </a:pPr>
            <a:r>
              <a:rPr lang="en-US" b="1" i="1" smtClean="0">
                <a:solidFill>
                  <a:srgbClr val="009900"/>
                </a:solidFill>
              </a:rPr>
              <a:t>Canned Fish Products</a:t>
            </a:r>
          </a:p>
          <a:p>
            <a:pPr marL="95250" algn="just">
              <a:spcBef>
                <a:spcPts val="814"/>
              </a:spcBef>
            </a:pPr>
            <a:r>
              <a:rPr lang="en-US" b="1" smtClean="0"/>
              <a:t>b.</a:t>
            </a:r>
            <a:r>
              <a:rPr lang="en-US" b="1" spc="-11" smtClean="0"/>
              <a:t> </a:t>
            </a:r>
            <a:r>
              <a:rPr lang="en-US" b="1" smtClean="0"/>
              <a:t>Thermal processing procedure</a:t>
            </a:r>
            <a:endParaRPr lang="en-US" smtClean="0"/>
          </a:p>
          <a:p>
            <a:pPr marL="293846" lvl="3" indent="-198596" algn="just">
              <a:spcBef>
                <a:spcPts val="1084"/>
              </a:spcBef>
              <a:buAutoNum type="romanLcParenBoth"/>
              <a:tabLst>
                <a:tab pos="293846" algn="l"/>
              </a:tabLst>
            </a:pPr>
            <a:r>
              <a:rPr lang="en-US" i="1" smtClean="0"/>
              <a:t>Thermal Transfer Process in Canned Fish Products</a:t>
            </a:r>
          </a:p>
          <a:p>
            <a:pPr marL="95250" lvl="3" algn="just">
              <a:spcBef>
                <a:spcPts val="1084"/>
              </a:spcBef>
              <a:tabLst>
                <a:tab pos="293846" algn="l"/>
              </a:tabLst>
            </a:pPr>
            <a:r>
              <a:rPr lang="en-US" smtClean="0"/>
              <a:t>-</a:t>
            </a:r>
            <a:r>
              <a:rPr lang="en-US" spc="-26" smtClean="0"/>
              <a:t> </a:t>
            </a:r>
            <a:r>
              <a:rPr lang="en-US" smtClean="0"/>
              <a:t>In fish, the heat transfer process by conduction predominates.</a:t>
            </a:r>
          </a:p>
          <a:p>
            <a:pPr marL="95250" marR="13335" algn="just">
              <a:lnSpc>
                <a:spcPct val="100800"/>
              </a:lnSpc>
              <a:spcBef>
                <a:spcPts val="1073"/>
              </a:spcBef>
            </a:pPr>
            <a:r>
              <a:rPr lang="en-US" smtClean="0"/>
              <a:t>-</a:t>
            </a:r>
            <a:r>
              <a:rPr lang="en-US" spc="146" smtClean="0"/>
              <a:t> </a:t>
            </a:r>
            <a:r>
              <a:rPr lang="en-US" smtClean="0"/>
              <a:t>To prevent the fish from overheating at the points near the can wall and to increase the heat transfer rate to the coldest point, sauce, oil, or brine is added to the can</a:t>
            </a:r>
          </a:p>
          <a:p>
            <a:pPr algn="just">
              <a:spcBef>
                <a:spcPts val="236"/>
              </a:spcBef>
            </a:pPr>
            <a:endParaRPr lang="en-US" smtClean="0"/>
          </a:p>
          <a:p>
            <a:pPr marL="330041" indent="-234791" algn="just">
              <a:buAutoNum type="romanLcParenBoth" startAt="2"/>
              <a:tabLst>
                <a:tab pos="330041" algn="l"/>
              </a:tabLst>
            </a:pPr>
            <a:r>
              <a:rPr lang="en-US" i="1" spc="-15" smtClean="0"/>
              <a:t>The effect of processing temperature:</a:t>
            </a:r>
            <a:endParaRPr lang="en-US" smtClean="0"/>
          </a:p>
          <a:p>
            <a:pPr marL="202406" lvl="1" indent="-107156" algn="just">
              <a:spcBef>
                <a:spcPts val="1534"/>
              </a:spcBef>
              <a:buChar char="-"/>
              <a:tabLst>
                <a:tab pos="202406" algn="l"/>
              </a:tabLst>
            </a:pPr>
            <a:r>
              <a:rPr lang="en-US" smtClean="0"/>
              <a:t>Temperature causes the fish to become tender and lose volatile compounds</a:t>
            </a:r>
          </a:p>
          <a:p>
            <a:pPr marL="323850" indent="-285750" algn="just">
              <a:spcBef>
                <a:spcPts val="633"/>
              </a:spcBef>
              <a:buFontTx/>
              <a:buChar char="-"/>
            </a:pPr>
            <a:r>
              <a:rPr lang="en-US" smtClean="0"/>
              <a:t>Protein denaturation at high temperatures leads to the loss of 9-28% of water.</a:t>
            </a:r>
          </a:p>
          <a:p>
            <a:pPr marL="323850" indent="-285750" algn="just">
              <a:spcBef>
                <a:spcPts val="633"/>
              </a:spcBef>
              <a:buFontTx/>
              <a:buChar char="-"/>
            </a:pPr>
            <a:r>
              <a:rPr lang="en-US" smtClean="0"/>
              <a:t>Vitamins in the B group, such as B1, B2, B12, folic acid, and nicotinic acid, are significantly lost.</a:t>
            </a:r>
          </a:p>
          <a:p>
            <a:pPr marL="323850" indent="-285750" algn="just">
              <a:spcBef>
                <a:spcPts val="633"/>
              </a:spcBef>
              <a:buFontTx/>
              <a:buChar char="-"/>
            </a:pPr>
            <a:r>
              <a:rPr lang="en-US" smtClean="0"/>
              <a:t>Flavor changes</a:t>
            </a:r>
          </a:p>
          <a:p>
            <a:pPr marL="323850" indent="-285750" algn="just">
              <a:spcBef>
                <a:spcPts val="633"/>
              </a:spcBef>
              <a:buFontTx/>
              <a:buChar char="-"/>
            </a:pPr>
            <a:r>
              <a:rPr lang="en-US" smtClean="0"/>
              <a:t>The color change of the fish occurs when low-quality ingredients are used.</a:t>
            </a:r>
            <a:endParaRPr lang="en-US" dirty="0"/>
          </a:p>
        </p:txBody>
      </p:sp>
      <p:sp>
        <p:nvSpPr>
          <p:cNvPr id="4" name="object 3">
            <a:extLst>
              <a:ext uri="{FF2B5EF4-FFF2-40B4-BE49-F238E27FC236}">
                <a16:creationId xmlns:a16="http://schemas.microsoft.com/office/drawing/2014/main" id="{705624A8-85F4-7E16-EAA0-DF93EC326447}"/>
              </a:ext>
            </a:extLst>
          </p:cNvPr>
          <p:cNvSpPr txBox="1">
            <a:spLocks/>
          </p:cNvSpPr>
          <p:nvPr/>
        </p:nvSpPr>
        <p:spPr>
          <a:xfrm>
            <a:off x="0" y="456950"/>
            <a:ext cx="12192000" cy="762388"/>
          </a:xfrm>
          <a:prstGeom prst="rect">
            <a:avLst/>
          </a:prstGeom>
        </p:spPr>
        <p:txBody>
          <a:bodyPr spcFirstLastPara="1" vert="horz" wrap="square" lIns="0" tIns="1079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12700" lvl="0" algn="ctr">
              <a:spcBef>
                <a:spcPts val="125"/>
              </a:spcBef>
            </a:pPr>
            <a:r>
              <a:rPr lang="en-US" sz="2400" b="1" kern="0">
                <a:solidFill>
                  <a:srgbClr val="87C6CC">
                    <a:lumMod val="50000"/>
                  </a:srgbClr>
                </a:solidFill>
              </a:rPr>
              <a:t>HIGH TEMPERATURE TECHNIQUES IN SEAFOOD PROCESSING AND PRESERVATION</a:t>
            </a:r>
            <a:endParaRPr kumimoji="0" lang="en-US" sz="2400" b="1" i="0" u="none" strike="noStrike" kern="0" cap="none" spc="0" normalizeH="0" baseline="0" noProof="0" dirty="0">
              <a:ln>
                <a:noFill/>
              </a:ln>
              <a:solidFill>
                <a:srgbClr val="87C6CC">
                  <a:lumMod val="50000"/>
                </a:srgbClr>
              </a:solidFill>
              <a:effectLst/>
              <a:uLnTx/>
              <a:uFillTx/>
              <a:latin typeface="Arial" panose="020B0604020202020204" pitchFamily="34" charset="0"/>
              <a:cs typeface="Arial" panose="020B0604020202020204" pitchFamily="34" charset="0"/>
              <a:sym typeface="Arial"/>
            </a:endParaRPr>
          </a:p>
        </p:txBody>
      </p:sp>
    </p:spTree>
    <p:extLst>
      <p:ext uri="{BB962C8B-B14F-4D97-AF65-F5344CB8AC3E}">
        <p14:creationId xmlns:p14="http://schemas.microsoft.com/office/powerpoint/2010/main" val="385057003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a:xfrm>
            <a:off x="1687773" y="5365934"/>
            <a:ext cx="1675097" cy="398828"/>
          </a:xfrm>
          <a:prstGeom prst="rect">
            <a:avLst/>
          </a:prstGeom>
        </p:spPr>
        <p:txBody>
          <a:bodyPr spcFirstLastPara="1" vert="horz" wrap="square" lIns="0" tIns="16511" rIns="0" bIns="0" rtlCol="0" anchor="ctr" anchorCtr="0">
            <a:spAutoFit/>
          </a:bodyPr>
          <a:lstStyle/>
          <a:p>
            <a:pPr marL="165096">
              <a:spcBef>
                <a:spcPts val="131"/>
              </a:spcBef>
            </a:pPr>
            <a:r>
              <a:rPr lang="en-US" sz="2400" spc="-25">
                <a:solidFill>
                  <a:srgbClr val="000066"/>
                </a:solidFill>
              </a:rPr>
              <a:t>Steamed</a:t>
            </a:r>
            <a:endParaRPr sz="2400" dirty="0"/>
          </a:p>
        </p:txBody>
      </p:sp>
      <p:grpSp>
        <p:nvGrpSpPr>
          <p:cNvPr id="4" name="object 4"/>
          <p:cNvGrpSpPr/>
          <p:nvPr/>
        </p:nvGrpSpPr>
        <p:grpSpPr>
          <a:xfrm>
            <a:off x="1524000" y="1334696"/>
            <a:ext cx="9144000" cy="3746500"/>
            <a:chOff x="0" y="1143000"/>
            <a:chExt cx="9144000" cy="3746500"/>
          </a:xfrm>
        </p:grpSpPr>
        <p:pic>
          <p:nvPicPr>
            <p:cNvPr id="5" name="object 5"/>
            <p:cNvPicPr/>
            <p:nvPr/>
          </p:nvPicPr>
          <p:blipFill>
            <a:blip r:embed="rId2" cstate="print"/>
            <a:stretch>
              <a:fillRect/>
            </a:stretch>
          </p:blipFill>
          <p:spPr>
            <a:xfrm>
              <a:off x="1600200" y="1143000"/>
              <a:ext cx="5181600" cy="3729101"/>
            </a:xfrm>
            <a:prstGeom prst="rect">
              <a:avLst/>
            </a:prstGeom>
          </p:spPr>
        </p:pic>
        <p:pic>
          <p:nvPicPr>
            <p:cNvPr id="6" name="object 6"/>
            <p:cNvPicPr/>
            <p:nvPr/>
          </p:nvPicPr>
          <p:blipFill>
            <a:blip r:embed="rId3" cstate="print"/>
            <a:stretch>
              <a:fillRect/>
            </a:stretch>
          </p:blipFill>
          <p:spPr>
            <a:xfrm>
              <a:off x="0" y="1143000"/>
              <a:ext cx="2751201" cy="3733800"/>
            </a:xfrm>
            <a:prstGeom prst="rect">
              <a:avLst/>
            </a:prstGeom>
          </p:spPr>
        </p:pic>
        <p:pic>
          <p:nvPicPr>
            <p:cNvPr id="7" name="object 7"/>
            <p:cNvPicPr/>
            <p:nvPr/>
          </p:nvPicPr>
          <p:blipFill>
            <a:blip r:embed="rId4" cstate="print"/>
            <a:stretch>
              <a:fillRect/>
            </a:stretch>
          </p:blipFill>
          <p:spPr>
            <a:xfrm>
              <a:off x="6553200" y="1143000"/>
              <a:ext cx="2590800" cy="3746500"/>
            </a:xfrm>
            <a:prstGeom prst="rect">
              <a:avLst/>
            </a:prstGeom>
          </p:spPr>
        </p:pic>
      </p:grpSp>
      <p:sp>
        <p:nvSpPr>
          <p:cNvPr id="8" name="object 8"/>
          <p:cNvSpPr txBox="1"/>
          <p:nvPr/>
        </p:nvSpPr>
        <p:spPr>
          <a:xfrm>
            <a:off x="4275201" y="5141963"/>
            <a:ext cx="7010400" cy="965457"/>
          </a:xfrm>
          <a:prstGeom prst="rect">
            <a:avLst/>
          </a:prstGeom>
        </p:spPr>
        <p:txBody>
          <a:bodyPr vert="horz" wrap="square" lIns="0" tIns="10160" rIns="0" bIns="0" rtlCol="0">
            <a:spAutoFit/>
          </a:bodyPr>
          <a:lstStyle/>
          <a:p>
            <a:pPr marL="12700" marR="5080" lvl="0">
              <a:lnSpc>
                <a:spcPct val="150000"/>
              </a:lnSpc>
              <a:spcBef>
                <a:spcPts val="80"/>
              </a:spcBef>
            </a:pPr>
            <a:r>
              <a:rPr lang="en-US" sz="1400" b="1">
                <a:solidFill>
                  <a:srgbClr val="000000"/>
                </a:solidFill>
              </a:rPr>
              <a:t>The doneness of steamed shrimp depends largely on the large/small uniform ratio</a:t>
            </a:r>
            <a:r>
              <a:rPr lang="en-US" sz="1400" b="1">
                <a:solidFill>
                  <a:srgbClr val="000000"/>
                </a:solidFill>
              </a:rPr>
              <a:t>. </a:t>
            </a:r>
            <a:endParaRPr lang="en-US" sz="1400" b="1" smtClean="0">
              <a:solidFill>
                <a:srgbClr val="000000"/>
              </a:solidFill>
            </a:endParaRPr>
          </a:p>
          <a:p>
            <a:pPr marL="12700" marR="5080" lvl="0">
              <a:lnSpc>
                <a:spcPct val="150000"/>
              </a:lnSpc>
              <a:spcBef>
                <a:spcPts val="80"/>
              </a:spcBef>
            </a:pPr>
            <a:r>
              <a:rPr lang="en-US" sz="1400" b="1" smtClean="0">
                <a:solidFill>
                  <a:srgbClr val="000000"/>
                </a:solidFill>
              </a:rPr>
              <a:t>The </a:t>
            </a:r>
            <a:r>
              <a:rPr lang="en-US" sz="1400" b="1">
                <a:solidFill>
                  <a:srgbClr val="000000"/>
                </a:solidFill>
              </a:rPr>
              <a:t>higher the uniformity, the easier it is to lose size</a:t>
            </a:r>
            <a:r>
              <a:rPr lang="en-US" sz="1400" b="1">
                <a:solidFill>
                  <a:srgbClr val="000000"/>
                </a:solidFill>
              </a:rPr>
              <a:t>. </a:t>
            </a:r>
            <a:endParaRPr lang="en-US" sz="1400" b="1" smtClean="0">
              <a:solidFill>
                <a:srgbClr val="000000"/>
              </a:solidFill>
            </a:endParaRPr>
          </a:p>
          <a:p>
            <a:pPr marL="12700" marR="5080" lvl="0">
              <a:lnSpc>
                <a:spcPct val="150000"/>
              </a:lnSpc>
              <a:spcBef>
                <a:spcPts val="80"/>
              </a:spcBef>
            </a:pPr>
            <a:r>
              <a:rPr lang="en-US" sz="1400" b="1" smtClean="0">
                <a:solidFill>
                  <a:srgbClr val="000000"/>
                </a:solidFill>
              </a:rPr>
              <a:t>The </a:t>
            </a:r>
            <a:r>
              <a:rPr lang="en-US" sz="1400" b="1">
                <a:solidFill>
                  <a:srgbClr val="000000"/>
                </a:solidFill>
              </a:rPr>
              <a:t>uniformity is equal to 10% large shrimp divided by 10% small shrimp.</a:t>
            </a:r>
            <a:endParaRPr kumimoji="0" sz="1400" b="1" i="0" u="none" strike="noStrike" kern="1200" cap="none" spc="0" normalizeH="0" baseline="0" noProof="0" dirty="0">
              <a:ln>
                <a:noFill/>
              </a:ln>
              <a:solidFill>
                <a:srgbClr val="000000"/>
              </a:solidFill>
              <a:effectLst/>
              <a:uLnTx/>
              <a:uFillTx/>
              <a:latin typeface="Arial"/>
            </a:endParaRPr>
          </a:p>
        </p:txBody>
      </p:sp>
      <p:sp>
        <p:nvSpPr>
          <p:cNvPr id="12" name="object 3">
            <a:extLst>
              <a:ext uri="{FF2B5EF4-FFF2-40B4-BE49-F238E27FC236}">
                <a16:creationId xmlns:a16="http://schemas.microsoft.com/office/drawing/2014/main" id="{705624A8-85F4-7E16-EAA0-DF93EC326447}"/>
              </a:ext>
            </a:extLst>
          </p:cNvPr>
          <p:cNvSpPr txBox="1">
            <a:spLocks/>
          </p:cNvSpPr>
          <p:nvPr/>
        </p:nvSpPr>
        <p:spPr>
          <a:xfrm>
            <a:off x="0" y="456950"/>
            <a:ext cx="12192000" cy="762388"/>
          </a:xfrm>
          <a:prstGeom prst="rect">
            <a:avLst/>
          </a:prstGeom>
        </p:spPr>
        <p:txBody>
          <a:bodyPr spcFirstLastPara="1" vert="horz" wrap="square" lIns="0" tIns="1079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12700" lvl="0" algn="ctr">
              <a:spcBef>
                <a:spcPts val="125"/>
              </a:spcBef>
            </a:pPr>
            <a:r>
              <a:rPr lang="en-US" sz="2400" b="1" kern="0">
                <a:solidFill>
                  <a:srgbClr val="87C6CC">
                    <a:lumMod val="50000"/>
                  </a:srgbClr>
                </a:solidFill>
              </a:rPr>
              <a:t>HIGH TEMPERATURE TECHNIQUES IN SEAFOOD PROCESSING AND PRESERVATION</a:t>
            </a:r>
            <a:endParaRPr kumimoji="0" lang="en-US" sz="2400" b="1" i="0" u="none" strike="noStrike" kern="0" cap="none" spc="0" normalizeH="0" baseline="0" noProof="0" dirty="0">
              <a:ln>
                <a:noFill/>
              </a:ln>
              <a:solidFill>
                <a:srgbClr val="87C6CC">
                  <a:lumMod val="50000"/>
                </a:srgbClr>
              </a:solidFill>
              <a:effectLst/>
              <a:uLnTx/>
              <a:uFillTx/>
              <a:latin typeface="Arial" panose="020B0604020202020204" pitchFamily="34" charset="0"/>
              <a:cs typeface="Arial" panose="020B0604020202020204" pitchFamily="34" charset="0"/>
              <a:sym typeface="Arial"/>
            </a:endParaRPr>
          </a:p>
        </p:txBody>
      </p:sp>
    </p:spTree>
    <p:extLst>
      <p:ext uri="{BB962C8B-B14F-4D97-AF65-F5344CB8AC3E}">
        <p14:creationId xmlns:p14="http://schemas.microsoft.com/office/powerpoint/2010/main" val="2490135187"/>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a:xfrm>
            <a:off x="573990" y="1595006"/>
            <a:ext cx="5243049" cy="398186"/>
          </a:xfrm>
          <a:prstGeom prst="rect">
            <a:avLst/>
          </a:prstGeom>
        </p:spPr>
        <p:txBody>
          <a:bodyPr spcFirstLastPara="1" vert="horz" wrap="square" lIns="0" tIns="15875" rIns="0" bIns="0" rtlCol="0" anchor="ctr" anchorCtr="0">
            <a:spAutoFit/>
          </a:bodyPr>
          <a:lstStyle/>
          <a:p>
            <a:pPr marL="12700">
              <a:spcBef>
                <a:spcPts val="125"/>
              </a:spcBef>
            </a:pPr>
            <a:r>
              <a:rPr lang="en-US" sz="2400">
                <a:solidFill>
                  <a:srgbClr val="000066"/>
                </a:solidFill>
                <a:latin typeface="+mn-lt"/>
                <a:cs typeface="Arial"/>
              </a:rPr>
              <a:t>Shrimp processing process</a:t>
            </a:r>
            <a:endParaRPr sz="2400" spc="-25" dirty="0">
              <a:solidFill>
                <a:srgbClr val="000066"/>
              </a:solidFill>
              <a:latin typeface="+mn-lt"/>
            </a:endParaRPr>
          </a:p>
        </p:txBody>
      </p:sp>
      <p:sp>
        <p:nvSpPr>
          <p:cNvPr id="4" name="object 4"/>
          <p:cNvSpPr/>
          <p:nvPr/>
        </p:nvSpPr>
        <p:spPr>
          <a:xfrm>
            <a:off x="1037230" y="2321460"/>
            <a:ext cx="2794914" cy="408267"/>
          </a:xfrm>
          <a:custGeom>
            <a:avLst/>
            <a:gdLst/>
            <a:ahLst/>
            <a:cxnLst/>
            <a:rect l="l" t="t" r="r" b="b"/>
            <a:pathLst>
              <a:path w="2057400" h="457200">
                <a:moveTo>
                  <a:pt x="2057400" y="0"/>
                </a:moveTo>
                <a:lnTo>
                  <a:pt x="0" y="0"/>
                </a:lnTo>
                <a:lnTo>
                  <a:pt x="0" y="457200"/>
                </a:lnTo>
                <a:lnTo>
                  <a:pt x="2057400" y="457200"/>
                </a:lnTo>
                <a:lnTo>
                  <a:pt x="2057400" y="0"/>
                </a:lnTo>
                <a:close/>
              </a:path>
            </a:pathLst>
          </a:custGeom>
          <a:solidFill>
            <a:srgbClr val="FF9900"/>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400" b="0" i="0" u="none" strike="noStrike" kern="1200" cap="none" spc="0" normalizeH="0" baseline="0" noProof="0">
              <a:ln>
                <a:noFill/>
              </a:ln>
              <a:solidFill>
                <a:srgbClr val="000000"/>
              </a:solidFill>
              <a:effectLst/>
              <a:uLnTx/>
              <a:uFillTx/>
              <a:latin typeface="Arial"/>
              <a:ea typeface="+mn-ea"/>
              <a:cs typeface="+mn-cs"/>
            </a:endParaRPr>
          </a:p>
        </p:txBody>
      </p:sp>
      <p:sp>
        <p:nvSpPr>
          <p:cNvPr id="5" name="object 5"/>
          <p:cNvSpPr txBox="1"/>
          <p:nvPr/>
        </p:nvSpPr>
        <p:spPr>
          <a:xfrm>
            <a:off x="1037230" y="2321460"/>
            <a:ext cx="2794914" cy="289823"/>
          </a:xfrm>
          <a:prstGeom prst="rect">
            <a:avLst/>
          </a:prstGeom>
        </p:spPr>
        <p:txBody>
          <a:bodyPr vert="horz" wrap="square" lIns="0" tIns="12700" rIns="0" bIns="0" rtlCol="0">
            <a:spAutoFit/>
          </a:bodyPr>
          <a:lstStyle/>
          <a:p>
            <a:pPr marL="283845" algn="ctr">
              <a:spcBef>
                <a:spcPts val="75"/>
              </a:spcBef>
            </a:pPr>
            <a:r>
              <a:rPr lang="en-US" b="1"/>
              <a:t>Raw material</a:t>
            </a:r>
            <a:endParaRPr lang="en-US" dirty="0"/>
          </a:p>
        </p:txBody>
      </p:sp>
      <p:sp>
        <p:nvSpPr>
          <p:cNvPr id="6" name="object 6"/>
          <p:cNvSpPr/>
          <p:nvPr/>
        </p:nvSpPr>
        <p:spPr>
          <a:xfrm>
            <a:off x="1037230" y="4876800"/>
            <a:ext cx="3099714" cy="1219200"/>
          </a:xfrm>
          <a:custGeom>
            <a:avLst/>
            <a:gdLst/>
            <a:ahLst/>
            <a:cxnLst/>
            <a:rect l="l" t="t" r="r" b="b"/>
            <a:pathLst>
              <a:path w="2667000" h="1219200">
                <a:moveTo>
                  <a:pt x="2362200" y="762000"/>
                </a:moveTo>
                <a:lnTo>
                  <a:pt x="304800" y="762000"/>
                </a:lnTo>
                <a:lnTo>
                  <a:pt x="304800" y="1219200"/>
                </a:lnTo>
                <a:lnTo>
                  <a:pt x="2362200" y="1219200"/>
                </a:lnTo>
                <a:lnTo>
                  <a:pt x="2362200" y="762000"/>
                </a:lnTo>
                <a:close/>
              </a:path>
              <a:path w="2667000" h="1219200">
                <a:moveTo>
                  <a:pt x="2667000" y="0"/>
                </a:moveTo>
                <a:lnTo>
                  <a:pt x="0" y="0"/>
                </a:lnTo>
                <a:lnTo>
                  <a:pt x="0" y="457200"/>
                </a:lnTo>
                <a:lnTo>
                  <a:pt x="2667000" y="457200"/>
                </a:lnTo>
                <a:lnTo>
                  <a:pt x="2667000" y="0"/>
                </a:lnTo>
                <a:close/>
              </a:path>
            </a:pathLst>
          </a:custGeom>
          <a:solidFill>
            <a:srgbClr val="FF9900"/>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400" b="0" i="0" u="none" strike="noStrike" kern="1200" cap="none" spc="0" normalizeH="0" baseline="0" noProof="0">
              <a:ln>
                <a:noFill/>
              </a:ln>
              <a:solidFill>
                <a:srgbClr val="000000"/>
              </a:solidFill>
              <a:effectLst/>
              <a:uLnTx/>
              <a:uFillTx/>
              <a:latin typeface="Arial"/>
              <a:ea typeface="+mn-ea"/>
              <a:cs typeface="+mn-cs"/>
            </a:endParaRPr>
          </a:p>
        </p:txBody>
      </p:sp>
      <p:sp>
        <p:nvSpPr>
          <p:cNvPr id="7" name="object 7"/>
          <p:cNvSpPr txBox="1"/>
          <p:nvPr/>
        </p:nvSpPr>
        <p:spPr>
          <a:xfrm>
            <a:off x="1037230" y="4884696"/>
            <a:ext cx="3099714" cy="1164421"/>
          </a:xfrm>
          <a:prstGeom prst="rect">
            <a:avLst/>
          </a:prstGeom>
        </p:spPr>
        <p:txBody>
          <a:bodyPr vert="horz" wrap="square" lIns="0" tIns="12700" rIns="0" bIns="0" rtlCol="0">
            <a:spAutoFit/>
          </a:bodyPr>
          <a:lstStyle/>
          <a:p>
            <a:pPr algn="ctr">
              <a:spcBef>
                <a:spcPts val="75"/>
              </a:spcBef>
            </a:pPr>
            <a:r>
              <a:rPr lang="en-US" sz="1400" b="1"/>
              <a:t>Peel,</a:t>
            </a:r>
            <a:r>
              <a:rPr lang="en-US" sz="1400" b="1" spc="-30"/>
              <a:t> </a:t>
            </a:r>
            <a:r>
              <a:rPr lang="en-US" sz="1400" b="1"/>
              <a:t>remove the intestine,</a:t>
            </a:r>
            <a:r>
              <a:rPr lang="en-US" sz="1400" b="1" spc="-30"/>
              <a:t> </a:t>
            </a:r>
            <a:r>
              <a:rPr lang="en-US" sz="1400" b="1"/>
              <a:t>scrape </a:t>
            </a:r>
            <a:r>
              <a:rPr lang="en-US" sz="1400" b="1"/>
              <a:t>&amp;</a:t>
            </a:r>
            <a:r>
              <a:rPr lang="en-US" sz="1400" b="1" smtClean="0"/>
              <a:t>slice</a:t>
            </a:r>
          </a:p>
          <a:p>
            <a:pPr algn="ctr">
              <a:spcBef>
                <a:spcPts val="75"/>
              </a:spcBef>
            </a:pPr>
            <a:endParaRPr lang="en-US" sz="1400"/>
          </a:p>
          <a:p>
            <a:pPr marR="4286" algn="ctr"/>
            <a:endParaRPr lang="en-US" sz="1400" b="1" spc="-19" smtClean="0"/>
          </a:p>
          <a:p>
            <a:pPr marR="4286" algn="ctr"/>
            <a:r>
              <a:rPr lang="en-US" b="1" spc="-19" smtClean="0"/>
              <a:t>IQF</a:t>
            </a:r>
            <a:r>
              <a:rPr lang="en-US" b="1" spc="-19"/>
              <a:t>,</a:t>
            </a:r>
            <a:r>
              <a:rPr lang="en-US" b="1" spc="-71"/>
              <a:t> </a:t>
            </a:r>
            <a:r>
              <a:rPr lang="en-US" b="1" spc="-19"/>
              <a:t>steam</a:t>
            </a:r>
            <a:endParaRPr lang="en-US" dirty="0"/>
          </a:p>
        </p:txBody>
      </p:sp>
      <p:grpSp>
        <p:nvGrpSpPr>
          <p:cNvPr id="8" name="object 8"/>
          <p:cNvGrpSpPr/>
          <p:nvPr/>
        </p:nvGrpSpPr>
        <p:grpSpPr>
          <a:xfrm>
            <a:off x="5543268" y="1327373"/>
            <a:ext cx="5143227" cy="5184216"/>
            <a:chOff x="1943100" y="0"/>
            <a:chExt cx="7200900" cy="6858000"/>
          </a:xfrm>
        </p:grpSpPr>
        <p:sp>
          <p:nvSpPr>
            <p:cNvPr id="9" name="object 9"/>
            <p:cNvSpPr/>
            <p:nvPr/>
          </p:nvSpPr>
          <p:spPr>
            <a:xfrm>
              <a:off x="1943100" y="2133599"/>
              <a:ext cx="76200" cy="3505200"/>
            </a:xfrm>
            <a:custGeom>
              <a:avLst/>
              <a:gdLst/>
              <a:ahLst/>
              <a:cxnLst/>
              <a:rect l="l" t="t" r="r" b="b"/>
              <a:pathLst>
                <a:path w="76200" h="3505200">
                  <a:moveTo>
                    <a:pt x="76200" y="3429000"/>
                  </a:moveTo>
                  <a:lnTo>
                    <a:pt x="44450" y="3429000"/>
                  </a:lnTo>
                  <a:lnTo>
                    <a:pt x="44450" y="3200400"/>
                  </a:lnTo>
                  <a:lnTo>
                    <a:pt x="31750" y="3200400"/>
                  </a:lnTo>
                  <a:lnTo>
                    <a:pt x="31750" y="3429000"/>
                  </a:lnTo>
                  <a:lnTo>
                    <a:pt x="0" y="3429000"/>
                  </a:lnTo>
                  <a:lnTo>
                    <a:pt x="38100" y="3505200"/>
                  </a:lnTo>
                  <a:lnTo>
                    <a:pt x="69850" y="3441700"/>
                  </a:lnTo>
                  <a:lnTo>
                    <a:pt x="76200" y="3429000"/>
                  </a:lnTo>
                  <a:close/>
                </a:path>
                <a:path w="76200" h="3505200">
                  <a:moveTo>
                    <a:pt x="76200" y="2667000"/>
                  </a:moveTo>
                  <a:lnTo>
                    <a:pt x="44450" y="2667000"/>
                  </a:lnTo>
                  <a:lnTo>
                    <a:pt x="44450" y="2438400"/>
                  </a:lnTo>
                  <a:lnTo>
                    <a:pt x="31750" y="2438400"/>
                  </a:lnTo>
                  <a:lnTo>
                    <a:pt x="31750" y="2667000"/>
                  </a:lnTo>
                  <a:lnTo>
                    <a:pt x="0" y="2667000"/>
                  </a:lnTo>
                  <a:lnTo>
                    <a:pt x="38100" y="2743200"/>
                  </a:lnTo>
                  <a:lnTo>
                    <a:pt x="69850" y="2679700"/>
                  </a:lnTo>
                  <a:lnTo>
                    <a:pt x="76200" y="2667000"/>
                  </a:lnTo>
                  <a:close/>
                </a:path>
                <a:path w="76200" h="3505200">
                  <a:moveTo>
                    <a:pt x="76200" y="1814449"/>
                  </a:moveTo>
                  <a:lnTo>
                    <a:pt x="44450" y="1814449"/>
                  </a:lnTo>
                  <a:lnTo>
                    <a:pt x="44450" y="1585849"/>
                  </a:lnTo>
                  <a:lnTo>
                    <a:pt x="31750" y="1585849"/>
                  </a:lnTo>
                  <a:lnTo>
                    <a:pt x="31750" y="1814449"/>
                  </a:lnTo>
                  <a:lnTo>
                    <a:pt x="0" y="1814449"/>
                  </a:lnTo>
                  <a:lnTo>
                    <a:pt x="38100" y="1890649"/>
                  </a:lnTo>
                  <a:lnTo>
                    <a:pt x="69850" y="1827149"/>
                  </a:lnTo>
                  <a:lnTo>
                    <a:pt x="76200" y="1814449"/>
                  </a:lnTo>
                  <a:close/>
                </a:path>
                <a:path w="76200" h="3505200">
                  <a:moveTo>
                    <a:pt x="76200" y="990600"/>
                  </a:moveTo>
                  <a:lnTo>
                    <a:pt x="44450" y="990600"/>
                  </a:lnTo>
                  <a:lnTo>
                    <a:pt x="44450" y="762000"/>
                  </a:lnTo>
                  <a:lnTo>
                    <a:pt x="31750" y="762000"/>
                  </a:lnTo>
                  <a:lnTo>
                    <a:pt x="31750" y="990600"/>
                  </a:lnTo>
                  <a:lnTo>
                    <a:pt x="0" y="990600"/>
                  </a:lnTo>
                  <a:lnTo>
                    <a:pt x="38100" y="1066800"/>
                  </a:lnTo>
                  <a:lnTo>
                    <a:pt x="69850" y="1003300"/>
                  </a:lnTo>
                  <a:lnTo>
                    <a:pt x="76200" y="990600"/>
                  </a:lnTo>
                  <a:close/>
                </a:path>
                <a:path w="76200" h="3505200">
                  <a:moveTo>
                    <a:pt x="76200" y="228600"/>
                  </a:moveTo>
                  <a:lnTo>
                    <a:pt x="44450" y="228600"/>
                  </a:lnTo>
                  <a:lnTo>
                    <a:pt x="44450" y="0"/>
                  </a:lnTo>
                  <a:lnTo>
                    <a:pt x="31750" y="0"/>
                  </a:lnTo>
                  <a:lnTo>
                    <a:pt x="31750" y="228600"/>
                  </a:lnTo>
                  <a:lnTo>
                    <a:pt x="0" y="228600"/>
                  </a:lnTo>
                  <a:lnTo>
                    <a:pt x="38100" y="304800"/>
                  </a:lnTo>
                  <a:lnTo>
                    <a:pt x="69850" y="241300"/>
                  </a:lnTo>
                  <a:lnTo>
                    <a:pt x="76200" y="228600"/>
                  </a:lnTo>
                  <a:close/>
                </a:path>
              </a:pathLst>
            </a:custGeom>
            <a:solidFill>
              <a:srgbClr val="000000"/>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400" b="0" i="0" u="none" strike="noStrike" kern="1200" cap="none" spc="0" normalizeH="0" baseline="0" noProof="0">
                <a:ln>
                  <a:noFill/>
                </a:ln>
                <a:solidFill>
                  <a:srgbClr val="000000"/>
                </a:solidFill>
                <a:effectLst/>
                <a:uLnTx/>
                <a:uFillTx/>
                <a:latin typeface="Arial"/>
                <a:ea typeface="+mn-ea"/>
                <a:cs typeface="+mn-cs"/>
              </a:endParaRPr>
            </a:p>
          </p:txBody>
        </p:sp>
        <p:pic>
          <p:nvPicPr>
            <p:cNvPr id="10" name="object 10"/>
            <p:cNvPicPr/>
            <p:nvPr/>
          </p:nvPicPr>
          <p:blipFill>
            <a:blip r:embed="rId2" cstate="print"/>
            <a:stretch>
              <a:fillRect/>
            </a:stretch>
          </p:blipFill>
          <p:spPr>
            <a:xfrm>
              <a:off x="5105400" y="0"/>
              <a:ext cx="4038600" cy="6857999"/>
            </a:xfrm>
            <a:prstGeom prst="rect">
              <a:avLst/>
            </a:prstGeom>
          </p:spPr>
        </p:pic>
        <p:pic>
          <p:nvPicPr>
            <p:cNvPr id="11" name="object 11"/>
            <p:cNvPicPr/>
            <p:nvPr/>
          </p:nvPicPr>
          <p:blipFill>
            <a:blip r:embed="rId3" cstate="print"/>
            <a:stretch>
              <a:fillRect/>
            </a:stretch>
          </p:blipFill>
          <p:spPr>
            <a:xfrm>
              <a:off x="6829425" y="2085975"/>
              <a:ext cx="2314575" cy="857250"/>
            </a:xfrm>
            <a:prstGeom prst="rect">
              <a:avLst/>
            </a:prstGeom>
          </p:spPr>
        </p:pic>
      </p:grpSp>
      <p:sp>
        <p:nvSpPr>
          <p:cNvPr id="12" name="object 12"/>
          <p:cNvSpPr txBox="1"/>
          <p:nvPr/>
        </p:nvSpPr>
        <p:spPr>
          <a:xfrm>
            <a:off x="9437237" y="2739746"/>
            <a:ext cx="2086611" cy="939360"/>
          </a:xfrm>
          <a:prstGeom prst="rect">
            <a:avLst/>
          </a:prstGeom>
        </p:spPr>
        <p:txBody>
          <a:bodyPr vert="horz" wrap="square" lIns="0" tIns="15875" rIns="0" bIns="0" rtlCol="0">
            <a:spAutoFit/>
          </a:bodyPr>
          <a:lstStyle/>
          <a:p>
            <a:pPr marL="12700" marR="5080" lvl="0" indent="209545">
              <a:spcBef>
                <a:spcPts val="125"/>
              </a:spcBef>
            </a:pPr>
            <a:r>
              <a:rPr lang="en-US" sz="2000" b="1" smtClean="0">
                <a:solidFill>
                  <a:srgbClr val="000066"/>
                </a:solidFill>
              </a:rPr>
              <a:t>Processing procedure of white flesh fish </a:t>
            </a:r>
            <a:endParaRPr lang="en-US" sz="2000" b="1">
              <a:solidFill>
                <a:srgbClr val="000066"/>
              </a:solidFill>
            </a:endParaRPr>
          </a:p>
        </p:txBody>
      </p:sp>
      <p:pic>
        <p:nvPicPr>
          <p:cNvPr id="13" name="object 13"/>
          <p:cNvPicPr/>
          <p:nvPr/>
        </p:nvPicPr>
        <p:blipFill>
          <a:blip r:embed="rId4" cstate="print"/>
          <a:stretch>
            <a:fillRect/>
          </a:stretch>
        </p:blipFill>
        <p:spPr>
          <a:xfrm>
            <a:off x="4037226" y="2862528"/>
            <a:ext cx="3893969" cy="3335435"/>
          </a:xfrm>
          <a:prstGeom prst="rect">
            <a:avLst/>
          </a:prstGeom>
        </p:spPr>
      </p:pic>
      <p:sp>
        <p:nvSpPr>
          <p:cNvPr id="14" name="object 14"/>
          <p:cNvSpPr txBox="1"/>
          <p:nvPr/>
        </p:nvSpPr>
        <p:spPr>
          <a:xfrm>
            <a:off x="1037230" y="3589596"/>
            <a:ext cx="2794914" cy="364202"/>
          </a:xfrm>
          <a:prstGeom prst="rect">
            <a:avLst/>
          </a:prstGeom>
          <a:solidFill>
            <a:srgbClr val="FF9900"/>
          </a:solidFill>
        </p:spPr>
        <p:txBody>
          <a:bodyPr vert="horz" wrap="square" lIns="0" tIns="86360" rIns="0" bIns="0" rtlCol="0">
            <a:spAutoFit/>
          </a:bodyPr>
          <a:lstStyle/>
          <a:p>
            <a:pPr lvl="0" algn="ctr">
              <a:spcBef>
                <a:spcPts val="680"/>
              </a:spcBef>
            </a:pPr>
            <a:r>
              <a:rPr lang="en-US" b="1">
                <a:solidFill>
                  <a:srgbClr val="000000"/>
                </a:solidFill>
              </a:rPr>
              <a:t>Grading</a:t>
            </a:r>
          </a:p>
        </p:txBody>
      </p:sp>
      <p:sp>
        <p:nvSpPr>
          <p:cNvPr id="15" name="object 15"/>
          <p:cNvSpPr txBox="1"/>
          <p:nvPr/>
        </p:nvSpPr>
        <p:spPr>
          <a:xfrm>
            <a:off x="1037230" y="2964342"/>
            <a:ext cx="2794914" cy="363561"/>
          </a:xfrm>
          <a:prstGeom prst="rect">
            <a:avLst/>
          </a:prstGeom>
          <a:solidFill>
            <a:srgbClr val="FF9900"/>
          </a:solidFill>
        </p:spPr>
        <p:txBody>
          <a:bodyPr vert="horz" wrap="square" lIns="0" tIns="85725" rIns="0" bIns="0" rtlCol="0">
            <a:spAutoFit/>
          </a:bodyPr>
          <a:lstStyle/>
          <a:p>
            <a:pPr marL="462915">
              <a:spcBef>
                <a:spcPts val="506"/>
              </a:spcBef>
            </a:pPr>
            <a:r>
              <a:rPr lang="en-US" b="1"/>
              <a:t>Remove the head</a:t>
            </a:r>
            <a:endParaRPr lang="en-US" dirty="0"/>
          </a:p>
        </p:txBody>
      </p:sp>
      <p:sp>
        <p:nvSpPr>
          <p:cNvPr id="16" name="object 16"/>
          <p:cNvSpPr txBox="1"/>
          <p:nvPr/>
        </p:nvSpPr>
        <p:spPr>
          <a:xfrm>
            <a:off x="1037230" y="4227768"/>
            <a:ext cx="2794914" cy="365486"/>
          </a:xfrm>
          <a:prstGeom prst="rect">
            <a:avLst/>
          </a:prstGeom>
          <a:solidFill>
            <a:srgbClr val="FF9900"/>
          </a:solidFill>
        </p:spPr>
        <p:txBody>
          <a:bodyPr vert="horz" wrap="square" lIns="0" tIns="87631" rIns="0" bIns="0" rtlCol="0">
            <a:spAutoFit/>
          </a:bodyPr>
          <a:lstStyle/>
          <a:p>
            <a:pPr lvl="0" algn="ctr">
              <a:spcBef>
                <a:spcPts val="691"/>
              </a:spcBef>
            </a:pPr>
            <a:r>
              <a:rPr lang="en-US" b="1">
                <a:solidFill>
                  <a:srgbClr val="000000"/>
                </a:solidFill>
              </a:rPr>
              <a:t>Split size</a:t>
            </a:r>
          </a:p>
        </p:txBody>
      </p:sp>
      <p:sp>
        <p:nvSpPr>
          <p:cNvPr id="17" name="object 3">
            <a:extLst>
              <a:ext uri="{FF2B5EF4-FFF2-40B4-BE49-F238E27FC236}">
                <a16:creationId xmlns:a16="http://schemas.microsoft.com/office/drawing/2014/main" id="{705624A8-85F4-7E16-EAA0-DF93EC326447}"/>
              </a:ext>
            </a:extLst>
          </p:cNvPr>
          <p:cNvSpPr txBox="1">
            <a:spLocks/>
          </p:cNvSpPr>
          <p:nvPr/>
        </p:nvSpPr>
        <p:spPr>
          <a:xfrm>
            <a:off x="0" y="456950"/>
            <a:ext cx="12192000" cy="762388"/>
          </a:xfrm>
          <a:prstGeom prst="rect">
            <a:avLst/>
          </a:prstGeom>
        </p:spPr>
        <p:txBody>
          <a:bodyPr spcFirstLastPara="1" vert="horz" wrap="square" lIns="0" tIns="1079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12700" lvl="0" algn="ctr">
              <a:spcBef>
                <a:spcPts val="125"/>
              </a:spcBef>
            </a:pPr>
            <a:r>
              <a:rPr lang="en-US" sz="2400" b="1" kern="0">
                <a:solidFill>
                  <a:srgbClr val="87C6CC">
                    <a:lumMod val="50000"/>
                  </a:srgbClr>
                </a:solidFill>
              </a:rPr>
              <a:t>HIGH TEMPERATURE TECHNIQUES IN SEAFOOD PROCESSING AND PRESERVATION</a:t>
            </a:r>
            <a:endParaRPr kumimoji="0" lang="en-US" sz="2400" b="1" i="0" u="none" strike="noStrike" kern="0" cap="none" spc="0" normalizeH="0" baseline="0" noProof="0" dirty="0">
              <a:ln>
                <a:noFill/>
              </a:ln>
              <a:solidFill>
                <a:srgbClr val="87C6CC">
                  <a:lumMod val="50000"/>
                </a:srgbClr>
              </a:solidFill>
              <a:effectLst/>
              <a:uLnTx/>
              <a:uFillTx/>
              <a:latin typeface="Arial" panose="020B0604020202020204" pitchFamily="34" charset="0"/>
              <a:cs typeface="Arial" panose="020B0604020202020204" pitchFamily="34" charset="0"/>
              <a:sym typeface="Arial"/>
            </a:endParaRPr>
          </a:p>
        </p:txBody>
      </p:sp>
    </p:spTree>
    <p:extLst>
      <p:ext uri="{BB962C8B-B14F-4D97-AF65-F5344CB8AC3E}">
        <p14:creationId xmlns:p14="http://schemas.microsoft.com/office/powerpoint/2010/main" val="1066362953"/>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ject 3"/>
          <p:cNvPicPr/>
          <p:nvPr/>
        </p:nvPicPr>
        <p:blipFill>
          <a:blip r:embed="rId2" cstate="print"/>
          <a:stretch>
            <a:fillRect/>
          </a:stretch>
        </p:blipFill>
        <p:spPr>
          <a:xfrm>
            <a:off x="1743075" y="257176"/>
            <a:ext cx="5791200" cy="752475"/>
          </a:xfrm>
          <a:prstGeom prst="rect">
            <a:avLst/>
          </a:prstGeom>
        </p:spPr>
      </p:pic>
      <p:sp>
        <p:nvSpPr>
          <p:cNvPr id="4" name="object 4"/>
          <p:cNvSpPr txBox="1">
            <a:spLocks noGrp="1"/>
          </p:cNvSpPr>
          <p:nvPr>
            <p:ph type="title"/>
          </p:nvPr>
        </p:nvSpPr>
        <p:spPr>
          <a:xfrm>
            <a:off x="0" y="368876"/>
            <a:ext cx="12192000" cy="659796"/>
          </a:xfrm>
          <a:prstGeom prst="rect">
            <a:avLst/>
          </a:prstGeom>
        </p:spPr>
        <p:txBody>
          <a:bodyPr spcFirstLastPara="1" vert="horz" wrap="square" lIns="0" tIns="153035" rIns="0" bIns="0" rtlCol="0" anchor="ctr" anchorCtr="0">
            <a:spAutoFit/>
          </a:bodyPr>
          <a:lstStyle/>
          <a:p>
            <a:pPr marL="31750" algn="ctr">
              <a:spcBef>
                <a:spcPts val="125"/>
              </a:spcBef>
            </a:pPr>
            <a:r>
              <a:rPr lang="en-US" sz="3200" b="1" smtClean="0">
                <a:solidFill>
                  <a:schemeClr val="accent1">
                    <a:lumMod val="50000"/>
                  </a:schemeClr>
                </a:solidFill>
              </a:rPr>
              <a:t>PROCESSING OF WHITE-FLESH FISH</a:t>
            </a:r>
            <a:endParaRPr lang="en-US" sz="3200">
              <a:solidFill>
                <a:schemeClr val="accent1">
                  <a:lumMod val="50000"/>
                </a:schemeClr>
              </a:solidFill>
            </a:endParaRPr>
          </a:p>
        </p:txBody>
      </p:sp>
      <p:sp>
        <p:nvSpPr>
          <p:cNvPr id="5" name="Rectangle 4"/>
          <p:cNvSpPr/>
          <p:nvPr/>
        </p:nvSpPr>
        <p:spPr>
          <a:xfrm>
            <a:off x="551867" y="1294656"/>
            <a:ext cx="11088265" cy="4967514"/>
          </a:xfrm>
          <a:prstGeom prst="rect">
            <a:avLst/>
          </a:prstGeom>
        </p:spPr>
        <p:txBody>
          <a:bodyPr wrap="square">
            <a:spAutoFit/>
          </a:bodyPr>
          <a:lstStyle/>
          <a:p>
            <a:pPr>
              <a:lnSpc>
                <a:spcPct val="110000"/>
              </a:lnSpc>
            </a:pPr>
            <a:r>
              <a:rPr lang="en-US" sz="1600" b="1" i="1" smtClean="0"/>
              <a:t>Pretreatment</a:t>
            </a:r>
            <a:r>
              <a:rPr lang="en-US" sz="1600" smtClean="0"/>
              <a:t/>
            </a:r>
            <a:br>
              <a:rPr lang="en-US" sz="1600" smtClean="0"/>
            </a:br>
            <a:r>
              <a:rPr lang="en-US" sz="1600" smtClean="0"/>
              <a:t>Pretreatment of the fish involves the removal of ice, washing, grading according to size and de-heading, if this has not been done previously. Large fish may also be scaled before further processing.</a:t>
            </a:r>
          </a:p>
          <a:p>
            <a:pPr>
              <a:lnSpc>
                <a:spcPct val="110000"/>
              </a:lnSpc>
            </a:pPr>
            <a:r>
              <a:rPr lang="en-US" sz="1600" b="1" i="1" smtClean="0"/>
              <a:t>Filleting</a:t>
            </a:r>
            <a:r>
              <a:rPr lang="en-US" sz="1600" smtClean="0"/>
              <a:t/>
            </a:r>
            <a:br>
              <a:rPr lang="en-US" sz="1600" smtClean="0"/>
            </a:br>
            <a:r>
              <a:rPr lang="en-US" sz="1600" smtClean="0"/>
              <a:t>The next step in the process is filleting, which is generally done by mechanical filleting machines. The filleting department is generally separated from the pretreatment area by a wall, to prevent workers and goods passing from the non-sterile pretreatment area to the sterile filleting area. The filleting machines comprise pairs of mechanically operated knives which cut the fillets from the backbone and remove the collarbone. Some fish fillets may also be skinned at this stage.</a:t>
            </a:r>
          </a:p>
          <a:p>
            <a:pPr>
              <a:lnSpc>
                <a:spcPct val="110000"/>
              </a:lnSpc>
            </a:pPr>
            <a:r>
              <a:rPr lang="en-US" sz="1600" b="1" i="1" smtClean="0"/>
              <a:t>Trimming</a:t>
            </a:r>
            <a:r>
              <a:rPr lang="en-US" sz="1600" smtClean="0"/>
              <a:t/>
            </a:r>
            <a:br>
              <a:rPr lang="en-US" sz="1600" smtClean="0"/>
            </a:br>
            <a:r>
              <a:rPr lang="en-US" sz="1600" smtClean="0"/>
              <a:t>In the trimming department, pin bones are removed and operators inspect the fillets, removing defects and any parts that are of inferior quality. Offcuts are collected and minced. Depending on the final product, the fillets may be cut into portions according to weight or divided into parts such as loin, tail and belly flap. As a final step before packaging, the fillets are inspected to ensure they meet product standard.</a:t>
            </a:r>
          </a:p>
          <a:p>
            <a:pPr>
              <a:lnSpc>
                <a:spcPct val="110000"/>
              </a:lnSpc>
            </a:pPr>
            <a:r>
              <a:rPr lang="en-US" sz="1600" b="1" i="1" smtClean="0"/>
              <a:t>Packaging/storage</a:t>
            </a:r>
            <a:r>
              <a:rPr lang="en-US" sz="1600" smtClean="0"/>
              <a:t/>
            </a:r>
            <a:br>
              <a:rPr lang="en-US" sz="1600" smtClean="0"/>
            </a:br>
            <a:r>
              <a:rPr lang="en-US" sz="1600" smtClean="0"/>
              <a:t>Fresh products are packaged in boxes with ice, the ice being separated from the products by a layer of plastic. Frozen products can be packed in a number of ways. Fillets or pieces can be individually frozen and wrapped in plastic, but the most common method is for them to be packed as 6–11 kg blocks in waxed cartons. The blocks are typically frozen and then kept in cold storage.</a:t>
            </a:r>
            <a:endParaRPr lang="en-US" sz="1600"/>
          </a:p>
        </p:txBody>
      </p:sp>
    </p:spTree>
    <p:extLst>
      <p:ext uri="{BB962C8B-B14F-4D97-AF65-F5344CB8AC3E}">
        <p14:creationId xmlns:p14="http://schemas.microsoft.com/office/powerpoint/2010/main" val="224304071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marL="0" marR="0" lvl="0" indent="0" algn="ctr" defTabSz="914400" rtl="0" eaLnBrk="1" fontAlgn="auto" latinLnBrk="0" hangingPunct="1">
              <a:lnSpc>
                <a:spcPct val="100000"/>
              </a:lnSpc>
              <a:spcBef>
                <a:spcPts val="0"/>
              </a:spcBef>
              <a:spcAft>
                <a:spcPts val="0"/>
              </a:spcAft>
              <a:buClr>
                <a:srgbClr val="000000"/>
              </a:buClr>
              <a:buSzPts val="5200"/>
              <a:buFont typeface="Fira Sans Extra Condensed"/>
              <a:buNone/>
              <a:tabLst/>
              <a:defRPr/>
            </a:pPr>
            <a:r>
              <a:rPr kumimoji="0" lang="en-US" sz="4800" b="1" i="0" u="none" strike="noStrike" kern="0" cap="none" spc="0" normalizeH="0" baseline="0" noProof="0" smtClean="0">
                <a:ln>
                  <a:noFill/>
                </a:ln>
                <a:solidFill>
                  <a:srgbClr val="87C6CC">
                    <a:lumMod val="50000"/>
                  </a:srgbClr>
                </a:solidFill>
                <a:effectLst/>
                <a:uLnTx/>
                <a:uFillTx/>
                <a:latin typeface="Arial"/>
                <a:cs typeface="Arial" panose="020B0604020202020204" pitchFamily="34" charset="0"/>
                <a:sym typeface="Fira Sans Extra Condensed"/>
              </a:rPr>
              <a:t>THANK</a:t>
            </a:r>
            <a:r>
              <a:rPr kumimoji="0" lang="en-US" sz="4800" b="1" i="0" u="none" strike="noStrike" kern="0" cap="none" spc="0" normalizeH="0" noProof="0" smtClean="0">
                <a:ln>
                  <a:noFill/>
                </a:ln>
                <a:solidFill>
                  <a:srgbClr val="87C6CC">
                    <a:lumMod val="50000"/>
                  </a:srgbClr>
                </a:solidFill>
                <a:effectLst/>
                <a:uLnTx/>
                <a:uFillTx/>
                <a:latin typeface="Arial"/>
                <a:cs typeface="Arial" panose="020B0604020202020204" pitchFamily="34" charset="0"/>
                <a:sym typeface="Fira Sans Extra Condensed"/>
              </a:rPr>
              <a:t> YOU</a:t>
            </a:r>
            <a:endParaRPr kumimoji="0" lang="en-US" sz="48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endParaRPr>
          </a:p>
        </p:txBody>
      </p:sp>
    </p:spTree>
    <p:extLst>
      <p:ext uri="{BB962C8B-B14F-4D97-AF65-F5344CB8AC3E}">
        <p14:creationId xmlns:p14="http://schemas.microsoft.com/office/powerpoint/2010/main" val="27616942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600500" y="1287079"/>
            <a:ext cx="10981899" cy="1041952"/>
          </a:xfrm>
          <a:prstGeom prst="rect">
            <a:avLst/>
          </a:prstGeom>
        </p:spPr>
        <p:txBody>
          <a:bodyPr vert="horz" wrap="square" lIns="0" tIns="15875" rIns="0" bIns="0" rtlCol="0">
            <a:spAutoFit/>
          </a:bodyPr>
          <a:lstStyle/>
          <a:p>
            <a:pPr marL="123825" marR="3810" indent="-114300">
              <a:lnSpc>
                <a:spcPct val="150000"/>
              </a:lnSpc>
              <a:spcBef>
                <a:spcPts val="799"/>
              </a:spcBef>
            </a:pPr>
            <a:r>
              <a:rPr lang="en-US" sz="2000" b="1" smtClean="0"/>
              <a:t>Main chemical components: water, protein, lipids, carbohydrates, vitamins, minerals, …</a:t>
            </a:r>
          </a:p>
          <a:p>
            <a:pPr marL="123825" marR="3810" indent="-114300">
              <a:lnSpc>
                <a:spcPct val="150000"/>
              </a:lnSpc>
              <a:spcBef>
                <a:spcPts val="799"/>
              </a:spcBef>
            </a:pPr>
            <a:r>
              <a:rPr lang="en-US" sz="2000" b="1" smtClean="0"/>
              <a:t>Chemical composition of some seafood species</a:t>
            </a:r>
            <a:endParaRPr lang="en-US" sz="2000" dirty="0"/>
          </a:p>
        </p:txBody>
      </p:sp>
      <p:sp>
        <p:nvSpPr>
          <p:cNvPr id="6" name="object 3">
            <a:extLst>
              <a:ext uri="{FF2B5EF4-FFF2-40B4-BE49-F238E27FC236}">
                <a16:creationId xmlns:a16="http://schemas.microsoft.com/office/drawing/2014/main" id="{CE5A3945-6581-6C87-6B8A-041792D1E96F}"/>
              </a:ext>
            </a:extLst>
          </p:cNvPr>
          <p:cNvSpPr txBox="1">
            <a:spLocks/>
          </p:cNvSpPr>
          <p:nvPr/>
        </p:nvSpPr>
        <p:spPr>
          <a:xfrm>
            <a:off x="0" y="507563"/>
            <a:ext cx="12192000" cy="521297"/>
          </a:xfrm>
          <a:prstGeom prst="rect">
            <a:avLst/>
          </a:prstGeom>
          <a:noFill/>
          <a:ln>
            <a:noFill/>
          </a:ln>
        </p:spPr>
        <p:txBody>
          <a:bodyPr spcFirstLastPara="1" vert="horz" wrap="square" lIns="0" tIns="15875" rIns="0" bIns="0" rtlCol="0" anchor="ctr" anchorCtr="0">
            <a:sp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Fira Sans Extra Condensed"/>
              <a:buNone/>
              <a:defRPr sz="1500" b="0" i="0" u="none" strike="noStrike" cap="none">
                <a:solidFill>
                  <a:srgbClr val="BB0000"/>
                </a:solidFill>
                <a:latin typeface="Arial"/>
                <a:ea typeface="Fira Sans Extra Condensed"/>
                <a:cs typeface="Arial"/>
                <a:sym typeface="Fira Sans Extra Condensed"/>
              </a:defRPr>
            </a:lvl1pPr>
            <a:lvl2pPr marR="0" lvl="1"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12700" lvl="0" algn="ctr">
              <a:spcBef>
                <a:spcPts val="125"/>
              </a:spcBef>
              <a:buClr>
                <a:srgbClr val="000000"/>
              </a:buClr>
            </a:pPr>
            <a:r>
              <a:rPr lang="en-US" sz="3200" b="1" smtClean="0">
                <a:solidFill>
                  <a:srgbClr val="87C6CC">
                    <a:lumMod val="50000"/>
                  </a:srgbClr>
                </a:solidFill>
              </a:rPr>
              <a:t>CHEMICAL COMPOSITION OF SEAFOOD </a:t>
            </a:r>
            <a:endParaRPr kumimoji="0" lang="en-US" sz="3200" b="1" i="0" u="none" strike="noStrike" kern="1200" cap="none" spc="0" normalizeH="0" baseline="0" noProof="0" dirty="0">
              <a:ln>
                <a:noFill/>
              </a:ln>
              <a:solidFill>
                <a:srgbClr val="87C6CC">
                  <a:lumMod val="50000"/>
                </a:srgbClr>
              </a:solidFill>
              <a:effectLst/>
              <a:uLnTx/>
              <a:uFillTx/>
              <a:latin typeface="Arial"/>
              <a:cs typeface="Arial"/>
              <a:sym typeface="Fira Sans Extra Condensed"/>
            </a:endParaRPr>
          </a:p>
        </p:txBody>
      </p:sp>
      <p:graphicFrame>
        <p:nvGraphicFramePr>
          <p:cNvPr id="5" name="object 3"/>
          <p:cNvGraphicFramePr>
            <a:graphicFrameLocks noGrp="1"/>
          </p:cNvGraphicFramePr>
          <p:nvPr>
            <p:extLst>
              <p:ext uri="{D42A27DB-BD31-4B8C-83A1-F6EECF244321}">
                <p14:modId xmlns:p14="http://schemas.microsoft.com/office/powerpoint/2010/main" val="1576023305"/>
              </p:ext>
            </p:extLst>
          </p:nvPr>
        </p:nvGraphicFramePr>
        <p:xfrm>
          <a:off x="422698" y="2587250"/>
          <a:ext cx="10986829" cy="3330949"/>
        </p:xfrm>
        <a:graphic>
          <a:graphicData uri="http://schemas.openxmlformats.org/drawingml/2006/table">
            <a:tbl>
              <a:tblPr firstRow="1" bandRow="1">
                <a:tableStyleId>{2D5ABB26-0587-4C30-8999-92F81FD0307C}</a:tableStyleId>
              </a:tblPr>
              <a:tblGrid>
                <a:gridCol w="673990">
                  <a:extLst>
                    <a:ext uri="{9D8B030D-6E8A-4147-A177-3AD203B41FA5}">
                      <a16:colId xmlns:a16="http://schemas.microsoft.com/office/drawing/2014/main" val="20000"/>
                    </a:ext>
                  </a:extLst>
                </a:gridCol>
                <a:gridCol w="25411">
                  <a:extLst>
                    <a:ext uri="{9D8B030D-6E8A-4147-A177-3AD203B41FA5}">
                      <a16:colId xmlns:a16="http://schemas.microsoft.com/office/drawing/2014/main" val="20001"/>
                    </a:ext>
                  </a:extLst>
                </a:gridCol>
                <a:gridCol w="1683921">
                  <a:extLst>
                    <a:ext uri="{9D8B030D-6E8A-4147-A177-3AD203B41FA5}">
                      <a16:colId xmlns:a16="http://schemas.microsoft.com/office/drawing/2014/main" val="20002"/>
                    </a:ext>
                  </a:extLst>
                </a:gridCol>
                <a:gridCol w="1104367">
                  <a:extLst>
                    <a:ext uri="{9D8B030D-6E8A-4147-A177-3AD203B41FA5}">
                      <a16:colId xmlns:a16="http://schemas.microsoft.com/office/drawing/2014/main" val="20003"/>
                    </a:ext>
                  </a:extLst>
                </a:gridCol>
                <a:gridCol w="1175825">
                  <a:extLst>
                    <a:ext uri="{9D8B030D-6E8A-4147-A177-3AD203B41FA5}">
                      <a16:colId xmlns:a16="http://schemas.microsoft.com/office/drawing/2014/main" val="20004"/>
                    </a:ext>
                  </a:extLst>
                </a:gridCol>
                <a:gridCol w="1100307">
                  <a:extLst>
                    <a:ext uri="{9D8B030D-6E8A-4147-A177-3AD203B41FA5}">
                      <a16:colId xmlns:a16="http://schemas.microsoft.com/office/drawing/2014/main" val="20005"/>
                    </a:ext>
                  </a:extLst>
                </a:gridCol>
                <a:gridCol w="1097871">
                  <a:extLst>
                    <a:ext uri="{9D8B030D-6E8A-4147-A177-3AD203B41FA5}">
                      <a16:colId xmlns:a16="http://schemas.microsoft.com/office/drawing/2014/main" val="20006"/>
                    </a:ext>
                  </a:extLst>
                </a:gridCol>
                <a:gridCol w="1522565">
                  <a:extLst>
                    <a:ext uri="{9D8B030D-6E8A-4147-A177-3AD203B41FA5}">
                      <a16:colId xmlns:a16="http://schemas.microsoft.com/office/drawing/2014/main" val="20007"/>
                    </a:ext>
                  </a:extLst>
                </a:gridCol>
                <a:gridCol w="1274895">
                  <a:extLst>
                    <a:ext uri="{9D8B030D-6E8A-4147-A177-3AD203B41FA5}">
                      <a16:colId xmlns:a16="http://schemas.microsoft.com/office/drawing/2014/main" val="20008"/>
                    </a:ext>
                  </a:extLst>
                </a:gridCol>
                <a:gridCol w="768627">
                  <a:extLst>
                    <a:ext uri="{9D8B030D-6E8A-4147-A177-3AD203B41FA5}">
                      <a16:colId xmlns:a16="http://schemas.microsoft.com/office/drawing/2014/main" val="20009"/>
                    </a:ext>
                  </a:extLst>
                </a:gridCol>
                <a:gridCol w="559050">
                  <a:extLst>
                    <a:ext uri="{9D8B030D-6E8A-4147-A177-3AD203B41FA5}">
                      <a16:colId xmlns:a16="http://schemas.microsoft.com/office/drawing/2014/main" val="20010"/>
                    </a:ext>
                  </a:extLst>
                </a:gridCol>
              </a:tblGrid>
              <a:tr h="364655">
                <a:tc rowSpan="9">
                  <a:txBody>
                    <a:bodyPr/>
                    <a:lstStyle/>
                    <a:p>
                      <a:pPr>
                        <a:lnSpc>
                          <a:spcPct val="100000"/>
                        </a:lnSpc>
                      </a:pPr>
                      <a:endParaRPr sz="1400">
                        <a:latin typeface="+mn-lt"/>
                        <a:cs typeface="Times New Roman"/>
                      </a:endParaRPr>
                    </a:p>
                  </a:txBody>
                  <a:tcPr marL="0" marR="0" marT="0" marB="0"/>
                </a:tc>
                <a:tc rowSpan="9">
                  <a:txBody>
                    <a:bodyPr/>
                    <a:lstStyle/>
                    <a:p>
                      <a:pPr>
                        <a:lnSpc>
                          <a:spcPct val="100000"/>
                        </a:lnSpc>
                      </a:pPr>
                      <a:endParaRPr sz="1400">
                        <a:latin typeface="+mn-lt"/>
                        <a:cs typeface="Times New Roman"/>
                      </a:endParaRPr>
                    </a:p>
                  </a:txBody>
                  <a:tcPr marL="0" marR="0" marT="0" marB="0">
                    <a:lnR w="9525">
                      <a:solidFill>
                        <a:srgbClr val="000000"/>
                      </a:solidFill>
                      <a:prstDash val="solid"/>
                    </a:lnR>
                    <a:solidFill>
                      <a:srgbClr val="FFFFFF">
                        <a:alpha val="19999"/>
                      </a:srgbClr>
                    </a:solidFill>
                  </a:tcPr>
                </a:tc>
                <a:tc>
                  <a:txBody>
                    <a:bodyPr/>
                    <a:lstStyle/>
                    <a:p>
                      <a:pPr marL="92075">
                        <a:lnSpc>
                          <a:spcPct val="100000"/>
                        </a:lnSpc>
                        <a:spcBef>
                          <a:spcPts val="340"/>
                        </a:spcBef>
                      </a:pPr>
                      <a:r>
                        <a:rPr lang="en-US" sz="1400" dirty="0">
                          <a:latin typeface="+mn-lt"/>
                          <a:cs typeface="Arial"/>
                        </a:rPr>
                        <a:t>Component</a:t>
                      </a:r>
                      <a:endParaRPr sz="1400" dirty="0">
                        <a:latin typeface="+mn-lt"/>
                        <a:cs typeface="Arial"/>
                      </a:endParaRPr>
                    </a:p>
                  </a:txBody>
                  <a:tcPr marL="0" marR="0" marT="32385" marB="0">
                    <a:lnL w="9525">
                      <a:solidFill>
                        <a:srgbClr val="000000"/>
                      </a:solidFill>
                      <a:prstDash val="solid"/>
                    </a:lnL>
                    <a:lnR w="9525">
                      <a:solidFill>
                        <a:srgbClr val="000000"/>
                      </a:solidFill>
                      <a:prstDash val="solid"/>
                    </a:lnR>
                    <a:lnT w="28575">
                      <a:solidFill>
                        <a:srgbClr val="000000"/>
                      </a:solidFill>
                      <a:prstDash val="solid"/>
                    </a:lnT>
                    <a:lnB w="12700">
                      <a:solidFill>
                        <a:srgbClr val="000000"/>
                      </a:solidFill>
                      <a:prstDash val="solid"/>
                    </a:lnB>
                  </a:tcPr>
                </a:tc>
                <a:tc rowSpan="2">
                  <a:txBody>
                    <a:bodyPr/>
                    <a:lstStyle/>
                    <a:p>
                      <a:pPr marL="92710">
                        <a:lnSpc>
                          <a:spcPct val="100000"/>
                        </a:lnSpc>
                        <a:spcBef>
                          <a:spcPts val="340"/>
                        </a:spcBef>
                      </a:pPr>
                      <a:r>
                        <a:rPr sz="1400" spc="-10" dirty="0">
                          <a:latin typeface="+mn-lt"/>
                          <a:cs typeface="Arial"/>
                        </a:rPr>
                        <a:t>Protein</a:t>
                      </a:r>
                      <a:endParaRPr sz="1400">
                        <a:latin typeface="+mn-lt"/>
                        <a:cs typeface="Arial"/>
                      </a:endParaRPr>
                    </a:p>
                    <a:p>
                      <a:pPr marL="92710">
                        <a:lnSpc>
                          <a:spcPct val="100000"/>
                        </a:lnSpc>
                        <a:spcBef>
                          <a:spcPts val="50"/>
                        </a:spcBef>
                      </a:pPr>
                      <a:r>
                        <a:rPr sz="1400" spc="-25" dirty="0">
                          <a:latin typeface="+mn-lt"/>
                          <a:cs typeface="Arial"/>
                        </a:rPr>
                        <a:t>(%)</a:t>
                      </a:r>
                      <a:endParaRPr sz="1400">
                        <a:latin typeface="+mn-lt"/>
                        <a:cs typeface="Arial"/>
                      </a:endParaRPr>
                    </a:p>
                  </a:txBody>
                  <a:tcPr marL="0" marR="0" marT="32385" marB="0">
                    <a:lnL w="9525">
                      <a:solidFill>
                        <a:srgbClr val="000000"/>
                      </a:solidFill>
                      <a:prstDash val="solid"/>
                    </a:lnL>
                    <a:lnR w="9525">
                      <a:solidFill>
                        <a:srgbClr val="000000"/>
                      </a:solidFill>
                      <a:prstDash val="solid"/>
                    </a:lnR>
                    <a:lnT w="28575">
                      <a:solidFill>
                        <a:srgbClr val="000000"/>
                      </a:solidFill>
                      <a:prstDash val="solid"/>
                    </a:lnT>
                    <a:lnB w="12700">
                      <a:solidFill>
                        <a:srgbClr val="000000"/>
                      </a:solidFill>
                      <a:prstDash val="solid"/>
                    </a:lnB>
                  </a:tcPr>
                </a:tc>
                <a:tc rowSpan="2">
                  <a:txBody>
                    <a:bodyPr/>
                    <a:lstStyle/>
                    <a:p>
                      <a:pPr marL="93980">
                        <a:lnSpc>
                          <a:spcPct val="100000"/>
                        </a:lnSpc>
                        <a:spcBef>
                          <a:spcPts val="340"/>
                        </a:spcBef>
                      </a:pPr>
                      <a:r>
                        <a:rPr sz="1400" spc="-10" dirty="0">
                          <a:latin typeface="+mn-lt"/>
                          <a:cs typeface="Arial"/>
                        </a:rPr>
                        <a:t>Lipid</a:t>
                      </a:r>
                      <a:endParaRPr sz="1400">
                        <a:latin typeface="+mn-lt"/>
                        <a:cs typeface="Arial"/>
                      </a:endParaRPr>
                    </a:p>
                    <a:p>
                      <a:pPr marL="93980">
                        <a:lnSpc>
                          <a:spcPct val="100000"/>
                        </a:lnSpc>
                        <a:spcBef>
                          <a:spcPts val="50"/>
                        </a:spcBef>
                      </a:pPr>
                      <a:r>
                        <a:rPr sz="1400" spc="-25" dirty="0">
                          <a:latin typeface="+mn-lt"/>
                          <a:cs typeface="Arial"/>
                        </a:rPr>
                        <a:t>(%)</a:t>
                      </a:r>
                      <a:endParaRPr sz="1400">
                        <a:latin typeface="+mn-lt"/>
                        <a:cs typeface="Arial"/>
                      </a:endParaRPr>
                    </a:p>
                  </a:txBody>
                  <a:tcPr marL="0" marR="0" marT="32385" marB="0">
                    <a:lnL w="9525">
                      <a:solidFill>
                        <a:srgbClr val="000000"/>
                      </a:solidFill>
                      <a:prstDash val="solid"/>
                    </a:lnL>
                    <a:lnR w="9525">
                      <a:solidFill>
                        <a:srgbClr val="000000"/>
                      </a:solidFill>
                      <a:prstDash val="solid"/>
                    </a:lnR>
                    <a:lnT w="28575">
                      <a:solidFill>
                        <a:srgbClr val="000000"/>
                      </a:solidFill>
                      <a:prstDash val="solid"/>
                    </a:lnT>
                    <a:lnB w="12700">
                      <a:solidFill>
                        <a:srgbClr val="000000"/>
                      </a:solidFill>
                      <a:prstDash val="solid"/>
                    </a:lnB>
                  </a:tcPr>
                </a:tc>
                <a:tc rowSpan="2">
                  <a:txBody>
                    <a:bodyPr/>
                    <a:lstStyle/>
                    <a:p>
                      <a:pPr marL="95250">
                        <a:lnSpc>
                          <a:spcPct val="100000"/>
                        </a:lnSpc>
                        <a:spcBef>
                          <a:spcPts val="340"/>
                        </a:spcBef>
                      </a:pPr>
                      <a:r>
                        <a:rPr sz="1400" spc="-10" dirty="0">
                          <a:latin typeface="+mn-lt"/>
                          <a:cs typeface="Arial"/>
                        </a:rPr>
                        <a:t>Glucid</a:t>
                      </a:r>
                      <a:endParaRPr sz="1400">
                        <a:latin typeface="+mn-lt"/>
                        <a:cs typeface="Arial"/>
                      </a:endParaRPr>
                    </a:p>
                    <a:p>
                      <a:pPr marL="95250">
                        <a:lnSpc>
                          <a:spcPct val="100000"/>
                        </a:lnSpc>
                        <a:spcBef>
                          <a:spcPts val="50"/>
                        </a:spcBef>
                      </a:pPr>
                      <a:r>
                        <a:rPr sz="1400" spc="-25" dirty="0">
                          <a:latin typeface="+mn-lt"/>
                          <a:cs typeface="Arial"/>
                        </a:rPr>
                        <a:t>(%)</a:t>
                      </a:r>
                      <a:endParaRPr sz="1400">
                        <a:latin typeface="+mn-lt"/>
                        <a:cs typeface="Arial"/>
                      </a:endParaRPr>
                    </a:p>
                  </a:txBody>
                  <a:tcPr marL="0" marR="0" marT="32385" marB="0">
                    <a:lnL w="9525">
                      <a:solidFill>
                        <a:srgbClr val="000000"/>
                      </a:solidFill>
                      <a:prstDash val="solid"/>
                    </a:lnL>
                    <a:lnR w="9525">
                      <a:solidFill>
                        <a:srgbClr val="000000"/>
                      </a:solidFill>
                      <a:prstDash val="solid"/>
                    </a:lnR>
                    <a:lnT w="28575">
                      <a:solidFill>
                        <a:srgbClr val="000000"/>
                      </a:solidFill>
                      <a:prstDash val="solid"/>
                    </a:lnT>
                    <a:lnB w="12700">
                      <a:solidFill>
                        <a:srgbClr val="000000"/>
                      </a:solidFill>
                      <a:prstDash val="solid"/>
                    </a:lnB>
                    <a:solidFill>
                      <a:srgbClr val="FFFFFF">
                        <a:alpha val="25097"/>
                      </a:srgbClr>
                    </a:solidFill>
                  </a:tcPr>
                </a:tc>
                <a:tc rowSpan="2">
                  <a:txBody>
                    <a:bodyPr/>
                    <a:lstStyle/>
                    <a:p>
                      <a:pPr marL="95885">
                        <a:lnSpc>
                          <a:spcPct val="100000"/>
                        </a:lnSpc>
                        <a:spcBef>
                          <a:spcPts val="340"/>
                        </a:spcBef>
                      </a:pPr>
                      <a:r>
                        <a:rPr sz="1400" spc="-25" dirty="0">
                          <a:latin typeface="+mn-lt"/>
                          <a:cs typeface="Arial"/>
                        </a:rPr>
                        <a:t>Tro</a:t>
                      </a:r>
                      <a:endParaRPr sz="1400">
                        <a:latin typeface="+mn-lt"/>
                        <a:cs typeface="Arial"/>
                      </a:endParaRPr>
                    </a:p>
                    <a:p>
                      <a:pPr marL="95885">
                        <a:lnSpc>
                          <a:spcPct val="100000"/>
                        </a:lnSpc>
                        <a:spcBef>
                          <a:spcPts val="50"/>
                        </a:spcBef>
                      </a:pPr>
                      <a:r>
                        <a:rPr sz="1400" spc="-25" dirty="0">
                          <a:latin typeface="+mn-lt"/>
                          <a:cs typeface="Arial"/>
                        </a:rPr>
                        <a:t>(%)</a:t>
                      </a:r>
                      <a:endParaRPr sz="1400">
                        <a:latin typeface="+mn-lt"/>
                        <a:cs typeface="Arial"/>
                      </a:endParaRPr>
                    </a:p>
                  </a:txBody>
                  <a:tcPr marL="0" marR="0" marT="32385" marB="0">
                    <a:lnL w="9525">
                      <a:solidFill>
                        <a:srgbClr val="000000"/>
                      </a:solidFill>
                      <a:prstDash val="solid"/>
                    </a:lnL>
                    <a:lnR w="9525">
                      <a:solidFill>
                        <a:srgbClr val="000000"/>
                      </a:solidFill>
                      <a:prstDash val="solid"/>
                    </a:lnR>
                    <a:lnT w="28575">
                      <a:solidFill>
                        <a:srgbClr val="000000"/>
                      </a:solidFill>
                      <a:prstDash val="solid"/>
                    </a:lnT>
                    <a:lnB w="12700">
                      <a:solidFill>
                        <a:srgbClr val="000000"/>
                      </a:solidFill>
                      <a:prstDash val="solid"/>
                    </a:lnB>
                    <a:solidFill>
                      <a:srgbClr val="FFFFFF">
                        <a:alpha val="25097"/>
                      </a:srgbClr>
                    </a:solidFill>
                  </a:tcPr>
                </a:tc>
                <a:tc rowSpan="2">
                  <a:txBody>
                    <a:bodyPr/>
                    <a:lstStyle/>
                    <a:p>
                      <a:pPr marL="96520">
                        <a:lnSpc>
                          <a:spcPct val="100000"/>
                        </a:lnSpc>
                        <a:spcBef>
                          <a:spcPts val="340"/>
                        </a:spcBef>
                      </a:pPr>
                      <a:r>
                        <a:rPr sz="1400" spc="-10" dirty="0">
                          <a:latin typeface="+mn-lt"/>
                          <a:cs typeface="Arial"/>
                        </a:rPr>
                        <a:t>Canxi</a:t>
                      </a:r>
                      <a:endParaRPr sz="1400">
                        <a:latin typeface="+mn-lt"/>
                        <a:cs typeface="Arial"/>
                      </a:endParaRPr>
                    </a:p>
                    <a:p>
                      <a:pPr marL="96520">
                        <a:lnSpc>
                          <a:spcPct val="100000"/>
                        </a:lnSpc>
                        <a:spcBef>
                          <a:spcPts val="50"/>
                        </a:spcBef>
                      </a:pPr>
                      <a:r>
                        <a:rPr sz="1400" spc="-25" dirty="0">
                          <a:latin typeface="+mn-lt"/>
                          <a:cs typeface="Arial"/>
                        </a:rPr>
                        <a:t>mg%</a:t>
                      </a:r>
                      <a:endParaRPr sz="1400">
                        <a:latin typeface="+mn-lt"/>
                        <a:cs typeface="Arial"/>
                      </a:endParaRPr>
                    </a:p>
                  </a:txBody>
                  <a:tcPr marL="0" marR="0" marT="32385" marB="0">
                    <a:lnL w="9525">
                      <a:solidFill>
                        <a:srgbClr val="000000"/>
                      </a:solidFill>
                      <a:prstDash val="solid"/>
                    </a:lnL>
                    <a:lnR w="9525">
                      <a:solidFill>
                        <a:srgbClr val="000000"/>
                      </a:solidFill>
                      <a:prstDash val="solid"/>
                    </a:lnR>
                    <a:lnT w="28575">
                      <a:solidFill>
                        <a:srgbClr val="000000"/>
                      </a:solidFill>
                      <a:prstDash val="solid"/>
                    </a:lnT>
                    <a:lnB w="12700">
                      <a:solidFill>
                        <a:srgbClr val="000000"/>
                      </a:solidFill>
                      <a:prstDash val="solid"/>
                    </a:lnB>
                  </a:tcPr>
                </a:tc>
                <a:tc rowSpan="2">
                  <a:txBody>
                    <a:bodyPr/>
                    <a:lstStyle/>
                    <a:p>
                      <a:pPr marL="98425">
                        <a:lnSpc>
                          <a:spcPct val="100000"/>
                        </a:lnSpc>
                        <a:spcBef>
                          <a:spcPts val="340"/>
                        </a:spcBef>
                      </a:pPr>
                      <a:r>
                        <a:rPr sz="1400" spc="-10" dirty="0">
                          <a:latin typeface="+mn-lt"/>
                          <a:cs typeface="Arial"/>
                        </a:rPr>
                        <a:t>Phospho</a:t>
                      </a:r>
                      <a:endParaRPr sz="1400">
                        <a:latin typeface="+mn-lt"/>
                        <a:cs typeface="Arial"/>
                      </a:endParaRPr>
                    </a:p>
                    <a:p>
                      <a:pPr marL="98425">
                        <a:lnSpc>
                          <a:spcPct val="100000"/>
                        </a:lnSpc>
                        <a:spcBef>
                          <a:spcPts val="50"/>
                        </a:spcBef>
                      </a:pPr>
                      <a:r>
                        <a:rPr sz="1400" spc="-25" dirty="0">
                          <a:latin typeface="+mn-lt"/>
                          <a:cs typeface="Arial"/>
                        </a:rPr>
                        <a:t>mg%</a:t>
                      </a:r>
                      <a:endParaRPr sz="1400">
                        <a:latin typeface="+mn-lt"/>
                        <a:cs typeface="Arial"/>
                      </a:endParaRPr>
                    </a:p>
                  </a:txBody>
                  <a:tcPr marL="0" marR="0" marT="32385" marB="0">
                    <a:lnL w="9525">
                      <a:solidFill>
                        <a:srgbClr val="000000"/>
                      </a:solidFill>
                      <a:prstDash val="solid"/>
                    </a:lnL>
                    <a:lnR w="9525">
                      <a:solidFill>
                        <a:srgbClr val="000000"/>
                      </a:solidFill>
                      <a:prstDash val="solid"/>
                    </a:lnR>
                    <a:lnT w="28575">
                      <a:solidFill>
                        <a:srgbClr val="000000"/>
                      </a:solidFill>
                      <a:prstDash val="solid"/>
                    </a:lnT>
                    <a:lnB w="12700">
                      <a:solidFill>
                        <a:srgbClr val="000000"/>
                      </a:solidFill>
                      <a:prstDash val="solid"/>
                    </a:lnB>
                  </a:tcPr>
                </a:tc>
                <a:tc rowSpan="2">
                  <a:txBody>
                    <a:bodyPr/>
                    <a:lstStyle/>
                    <a:p>
                      <a:pPr marL="99060">
                        <a:lnSpc>
                          <a:spcPct val="100000"/>
                        </a:lnSpc>
                        <a:spcBef>
                          <a:spcPts val="340"/>
                        </a:spcBef>
                      </a:pPr>
                      <a:r>
                        <a:rPr lang="en-US" sz="1400" spc="-25" dirty="0">
                          <a:latin typeface="+mn-lt"/>
                          <a:cs typeface="Arial"/>
                        </a:rPr>
                        <a:t>Iron</a:t>
                      </a:r>
                      <a:endParaRPr sz="1400" dirty="0">
                        <a:latin typeface="+mn-lt"/>
                        <a:cs typeface="Arial"/>
                      </a:endParaRPr>
                    </a:p>
                    <a:p>
                      <a:pPr marL="99060">
                        <a:lnSpc>
                          <a:spcPct val="100000"/>
                        </a:lnSpc>
                        <a:spcBef>
                          <a:spcPts val="50"/>
                        </a:spcBef>
                      </a:pPr>
                      <a:r>
                        <a:rPr sz="1400" spc="-25" dirty="0">
                          <a:latin typeface="+mn-lt"/>
                          <a:cs typeface="Arial"/>
                        </a:rPr>
                        <a:t>mg%</a:t>
                      </a:r>
                      <a:endParaRPr sz="1400" dirty="0">
                        <a:latin typeface="+mn-lt"/>
                        <a:cs typeface="Arial"/>
                      </a:endParaRPr>
                    </a:p>
                  </a:txBody>
                  <a:tcPr marL="0" marR="0" marT="32385" marB="0">
                    <a:lnL w="9525">
                      <a:solidFill>
                        <a:srgbClr val="000000"/>
                      </a:solidFill>
                      <a:prstDash val="solid"/>
                    </a:lnL>
                    <a:lnR w="9525">
                      <a:solidFill>
                        <a:srgbClr val="000000"/>
                      </a:solidFill>
                      <a:prstDash val="solid"/>
                    </a:lnR>
                    <a:lnT w="28575">
                      <a:solidFill>
                        <a:srgbClr val="000000"/>
                      </a:solidFill>
                      <a:prstDash val="solid"/>
                    </a:lnT>
                    <a:lnB w="12700">
                      <a:solidFill>
                        <a:srgbClr val="000000"/>
                      </a:solidFill>
                      <a:prstDash val="solid"/>
                    </a:lnB>
                  </a:tcPr>
                </a:tc>
                <a:tc rowSpan="9">
                  <a:txBody>
                    <a:bodyPr/>
                    <a:lstStyle/>
                    <a:p>
                      <a:pPr>
                        <a:lnSpc>
                          <a:spcPct val="100000"/>
                        </a:lnSpc>
                      </a:pPr>
                      <a:endParaRPr sz="1400">
                        <a:latin typeface="+mn-lt"/>
                        <a:cs typeface="Times New Roman"/>
                      </a:endParaRPr>
                    </a:p>
                  </a:txBody>
                  <a:tcPr marL="0" marR="0" marT="0" marB="0">
                    <a:lnL w="9525">
                      <a:solidFill>
                        <a:srgbClr val="000000"/>
                      </a:solidFill>
                      <a:prstDash val="solid"/>
                    </a:lnL>
                  </a:tcPr>
                </a:tc>
                <a:extLst>
                  <a:ext uri="{0D108BD9-81ED-4DB2-BD59-A6C34878D82A}">
                    <a16:rowId xmlns:a16="http://schemas.microsoft.com/office/drawing/2014/main" val="10000"/>
                  </a:ext>
                </a:extLst>
              </a:tr>
              <a:tr h="410754">
                <a:tc vMerge="1">
                  <a:txBody>
                    <a:bodyPr/>
                    <a:lstStyle/>
                    <a:p>
                      <a:endParaRPr/>
                    </a:p>
                  </a:txBody>
                  <a:tcPr marL="0" marR="0" marT="0" marB="0"/>
                </a:tc>
                <a:tc vMerge="1">
                  <a:txBody>
                    <a:bodyPr/>
                    <a:lstStyle/>
                    <a:p>
                      <a:endParaRPr/>
                    </a:p>
                  </a:txBody>
                  <a:tcPr marL="0" marR="0" marT="0" marB="0">
                    <a:lnR w="9525">
                      <a:solidFill>
                        <a:srgbClr val="000000"/>
                      </a:solidFill>
                      <a:prstDash val="solid"/>
                    </a:lnR>
                    <a:solidFill>
                      <a:srgbClr val="FFFFFF">
                        <a:alpha val="19999"/>
                      </a:srgbClr>
                    </a:solidFill>
                  </a:tcPr>
                </a:tc>
                <a:tc>
                  <a:txBody>
                    <a:bodyPr/>
                    <a:lstStyle/>
                    <a:p>
                      <a:pPr marL="92075">
                        <a:lnSpc>
                          <a:spcPct val="100000"/>
                        </a:lnSpc>
                        <a:spcBef>
                          <a:spcPts val="345"/>
                        </a:spcBef>
                      </a:pPr>
                      <a:r>
                        <a:rPr lang="en-US" sz="1400" spc="-20" dirty="0">
                          <a:latin typeface="+mn-lt"/>
                          <a:cs typeface="Arial"/>
                        </a:rPr>
                        <a:t>Species</a:t>
                      </a:r>
                      <a:endParaRPr sz="1400" dirty="0">
                        <a:latin typeface="+mn-lt"/>
                        <a:cs typeface="Arial"/>
                      </a:endParaRPr>
                    </a:p>
                  </a:txBody>
                  <a:tcPr marL="0" marR="0" marT="32861" marB="0">
                    <a:lnL w="9525">
                      <a:solidFill>
                        <a:srgbClr val="000000"/>
                      </a:solidFill>
                      <a:prstDash val="solid"/>
                    </a:lnL>
                    <a:lnR w="9525">
                      <a:solidFill>
                        <a:srgbClr val="000000"/>
                      </a:solidFill>
                      <a:prstDash val="solid"/>
                    </a:lnR>
                    <a:lnT w="12700">
                      <a:solidFill>
                        <a:srgbClr val="000000"/>
                      </a:solidFill>
                      <a:prstDash val="solid"/>
                    </a:lnT>
                    <a:lnB w="12700">
                      <a:solidFill>
                        <a:srgbClr val="000000"/>
                      </a:solidFill>
                      <a:prstDash val="solid"/>
                    </a:lnB>
                  </a:tcPr>
                </a:tc>
                <a:tc vMerge="1">
                  <a:txBody>
                    <a:bodyPr/>
                    <a:lstStyle/>
                    <a:p>
                      <a:endParaRPr/>
                    </a:p>
                  </a:txBody>
                  <a:tcPr marL="0" marR="0" marT="43180" marB="0">
                    <a:lnL w="9525">
                      <a:solidFill>
                        <a:srgbClr val="000000"/>
                      </a:solidFill>
                      <a:prstDash val="solid"/>
                    </a:lnL>
                    <a:lnR w="9525">
                      <a:solidFill>
                        <a:srgbClr val="000000"/>
                      </a:solidFill>
                      <a:prstDash val="solid"/>
                    </a:lnR>
                    <a:lnT w="28575">
                      <a:solidFill>
                        <a:srgbClr val="000000"/>
                      </a:solidFill>
                      <a:prstDash val="solid"/>
                    </a:lnT>
                    <a:lnB w="12700">
                      <a:solidFill>
                        <a:srgbClr val="000000"/>
                      </a:solidFill>
                      <a:prstDash val="solid"/>
                    </a:lnB>
                  </a:tcPr>
                </a:tc>
                <a:tc vMerge="1">
                  <a:txBody>
                    <a:bodyPr/>
                    <a:lstStyle/>
                    <a:p>
                      <a:endParaRPr/>
                    </a:p>
                  </a:txBody>
                  <a:tcPr marL="0" marR="0" marT="43180" marB="0">
                    <a:lnL w="9525">
                      <a:solidFill>
                        <a:srgbClr val="000000"/>
                      </a:solidFill>
                      <a:prstDash val="solid"/>
                    </a:lnL>
                    <a:lnR w="9525">
                      <a:solidFill>
                        <a:srgbClr val="000000"/>
                      </a:solidFill>
                      <a:prstDash val="solid"/>
                    </a:lnR>
                    <a:lnT w="28575">
                      <a:solidFill>
                        <a:srgbClr val="000000"/>
                      </a:solidFill>
                      <a:prstDash val="solid"/>
                    </a:lnT>
                    <a:lnB w="12700">
                      <a:solidFill>
                        <a:srgbClr val="000000"/>
                      </a:solidFill>
                      <a:prstDash val="solid"/>
                    </a:lnB>
                  </a:tcPr>
                </a:tc>
                <a:tc vMerge="1">
                  <a:txBody>
                    <a:bodyPr/>
                    <a:lstStyle/>
                    <a:p>
                      <a:endParaRPr/>
                    </a:p>
                  </a:txBody>
                  <a:tcPr marL="0" marR="0" marT="43180" marB="0">
                    <a:lnL w="9525">
                      <a:solidFill>
                        <a:srgbClr val="000000"/>
                      </a:solidFill>
                      <a:prstDash val="solid"/>
                    </a:lnL>
                    <a:lnR w="9525">
                      <a:solidFill>
                        <a:srgbClr val="000000"/>
                      </a:solidFill>
                      <a:prstDash val="solid"/>
                    </a:lnR>
                    <a:lnT w="28575">
                      <a:solidFill>
                        <a:srgbClr val="000000"/>
                      </a:solidFill>
                      <a:prstDash val="solid"/>
                    </a:lnT>
                    <a:lnB w="12700">
                      <a:solidFill>
                        <a:srgbClr val="000000"/>
                      </a:solidFill>
                      <a:prstDash val="solid"/>
                    </a:lnB>
                    <a:solidFill>
                      <a:srgbClr val="FFFFFF">
                        <a:alpha val="25097"/>
                      </a:srgbClr>
                    </a:solidFill>
                  </a:tcPr>
                </a:tc>
                <a:tc vMerge="1">
                  <a:txBody>
                    <a:bodyPr/>
                    <a:lstStyle/>
                    <a:p>
                      <a:endParaRPr/>
                    </a:p>
                  </a:txBody>
                  <a:tcPr marL="0" marR="0" marT="43180" marB="0">
                    <a:lnL w="9525">
                      <a:solidFill>
                        <a:srgbClr val="000000"/>
                      </a:solidFill>
                      <a:prstDash val="solid"/>
                    </a:lnL>
                    <a:lnR w="9525">
                      <a:solidFill>
                        <a:srgbClr val="000000"/>
                      </a:solidFill>
                      <a:prstDash val="solid"/>
                    </a:lnR>
                    <a:lnT w="28575">
                      <a:solidFill>
                        <a:srgbClr val="000000"/>
                      </a:solidFill>
                      <a:prstDash val="solid"/>
                    </a:lnT>
                    <a:lnB w="12700">
                      <a:solidFill>
                        <a:srgbClr val="000000"/>
                      </a:solidFill>
                      <a:prstDash val="solid"/>
                    </a:lnB>
                    <a:solidFill>
                      <a:srgbClr val="FFFFFF">
                        <a:alpha val="25097"/>
                      </a:srgbClr>
                    </a:solidFill>
                  </a:tcPr>
                </a:tc>
                <a:tc vMerge="1">
                  <a:txBody>
                    <a:bodyPr/>
                    <a:lstStyle/>
                    <a:p>
                      <a:endParaRPr/>
                    </a:p>
                  </a:txBody>
                  <a:tcPr marL="0" marR="0" marT="43180" marB="0">
                    <a:lnL w="9525">
                      <a:solidFill>
                        <a:srgbClr val="000000"/>
                      </a:solidFill>
                      <a:prstDash val="solid"/>
                    </a:lnL>
                    <a:lnR w="9525">
                      <a:solidFill>
                        <a:srgbClr val="000000"/>
                      </a:solidFill>
                      <a:prstDash val="solid"/>
                    </a:lnR>
                    <a:lnT w="28575">
                      <a:solidFill>
                        <a:srgbClr val="000000"/>
                      </a:solidFill>
                      <a:prstDash val="solid"/>
                    </a:lnT>
                    <a:lnB w="12700">
                      <a:solidFill>
                        <a:srgbClr val="000000"/>
                      </a:solidFill>
                      <a:prstDash val="solid"/>
                    </a:lnB>
                  </a:tcPr>
                </a:tc>
                <a:tc vMerge="1">
                  <a:txBody>
                    <a:bodyPr/>
                    <a:lstStyle/>
                    <a:p>
                      <a:endParaRPr/>
                    </a:p>
                  </a:txBody>
                  <a:tcPr marL="0" marR="0" marT="43180" marB="0">
                    <a:lnL w="9525">
                      <a:solidFill>
                        <a:srgbClr val="000000"/>
                      </a:solidFill>
                      <a:prstDash val="solid"/>
                    </a:lnL>
                    <a:lnR w="9525">
                      <a:solidFill>
                        <a:srgbClr val="000000"/>
                      </a:solidFill>
                      <a:prstDash val="solid"/>
                    </a:lnR>
                    <a:lnT w="28575">
                      <a:solidFill>
                        <a:srgbClr val="000000"/>
                      </a:solidFill>
                      <a:prstDash val="solid"/>
                    </a:lnT>
                    <a:lnB w="12700">
                      <a:solidFill>
                        <a:srgbClr val="000000"/>
                      </a:solidFill>
                      <a:prstDash val="solid"/>
                    </a:lnB>
                  </a:tcPr>
                </a:tc>
                <a:tc vMerge="1">
                  <a:txBody>
                    <a:bodyPr/>
                    <a:lstStyle/>
                    <a:p>
                      <a:endParaRPr/>
                    </a:p>
                  </a:txBody>
                  <a:tcPr marL="0" marR="0" marT="43180" marB="0">
                    <a:lnL w="9525">
                      <a:solidFill>
                        <a:srgbClr val="000000"/>
                      </a:solidFill>
                      <a:prstDash val="solid"/>
                    </a:lnL>
                    <a:lnR w="9525">
                      <a:solidFill>
                        <a:srgbClr val="000000"/>
                      </a:solidFill>
                      <a:prstDash val="solid"/>
                    </a:lnR>
                    <a:lnT w="28575">
                      <a:solidFill>
                        <a:srgbClr val="000000"/>
                      </a:solidFill>
                      <a:prstDash val="solid"/>
                    </a:lnT>
                    <a:lnB w="12700">
                      <a:solidFill>
                        <a:srgbClr val="000000"/>
                      </a:solidFill>
                      <a:prstDash val="solid"/>
                    </a:lnB>
                  </a:tcPr>
                </a:tc>
                <a:tc vMerge="1">
                  <a:txBody>
                    <a:bodyPr/>
                    <a:lstStyle/>
                    <a:p>
                      <a:endParaRPr/>
                    </a:p>
                  </a:txBody>
                  <a:tcPr marL="0" marR="0" marT="0" marB="0">
                    <a:lnL w="9525">
                      <a:solidFill>
                        <a:srgbClr val="000000"/>
                      </a:solidFill>
                      <a:prstDash val="solid"/>
                    </a:lnL>
                  </a:tcPr>
                </a:tc>
                <a:extLst>
                  <a:ext uri="{0D108BD9-81ED-4DB2-BD59-A6C34878D82A}">
                    <a16:rowId xmlns:a16="http://schemas.microsoft.com/office/drawing/2014/main" val="10001"/>
                  </a:ext>
                </a:extLst>
              </a:tr>
              <a:tr h="364655">
                <a:tc vMerge="1">
                  <a:txBody>
                    <a:bodyPr/>
                    <a:lstStyle/>
                    <a:p>
                      <a:endParaRPr/>
                    </a:p>
                  </a:txBody>
                  <a:tcPr marL="0" marR="0" marT="0" marB="0"/>
                </a:tc>
                <a:tc vMerge="1">
                  <a:txBody>
                    <a:bodyPr/>
                    <a:lstStyle/>
                    <a:p>
                      <a:endParaRPr/>
                    </a:p>
                  </a:txBody>
                  <a:tcPr marL="0" marR="0" marT="0" marB="0">
                    <a:lnR w="9525">
                      <a:solidFill>
                        <a:srgbClr val="000000"/>
                      </a:solidFill>
                      <a:prstDash val="solid"/>
                    </a:lnR>
                    <a:solidFill>
                      <a:srgbClr val="FFFFFF">
                        <a:alpha val="19999"/>
                      </a:srgbClr>
                    </a:solidFill>
                  </a:tcPr>
                </a:tc>
                <a:tc>
                  <a:txBody>
                    <a:bodyPr/>
                    <a:lstStyle/>
                    <a:p>
                      <a:pPr marL="92075">
                        <a:lnSpc>
                          <a:spcPct val="100000"/>
                        </a:lnSpc>
                        <a:spcBef>
                          <a:spcPts val="350"/>
                        </a:spcBef>
                      </a:pPr>
                      <a:r>
                        <a:rPr lang="en-US" sz="1400" spc="-25" dirty="0">
                          <a:latin typeface="+mn-lt"/>
                          <a:cs typeface="Arial"/>
                        </a:rPr>
                        <a:t>Squid</a:t>
                      </a:r>
                      <a:endParaRPr sz="1400" dirty="0">
                        <a:latin typeface="+mn-lt"/>
                        <a:cs typeface="Arial"/>
                      </a:endParaRPr>
                    </a:p>
                  </a:txBody>
                  <a:tcPr marL="0" marR="0" marT="33338" marB="0">
                    <a:lnL w="9525">
                      <a:solidFill>
                        <a:srgbClr val="000000"/>
                      </a:solidFill>
                      <a:prstDash val="solid"/>
                    </a:lnL>
                    <a:lnR w="9525">
                      <a:solidFill>
                        <a:srgbClr val="000000"/>
                      </a:solidFill>
                      <a:prstDash val="solid"/>
                    </a:lnR>
                    <a:lnT w="12700">
                      <a:solidFill>
                        <a:srgbClr val="000000"/>
                      </a:solidFill>
                      <a:prstDash val="solid"/>
                    </a:lnT>
                    <a:lnB w="9525">
                      <a:solidFill>
                        <a:srgbClr val="000000"/>
                      </a:solidFill>
                      <a:prstDash val="solid"/>
                    </a:lnB>
                    <a:solidFill>
                      <a:srgbClr val="FFFFFF">
                        <a:alpha val="19999"/>
                      </a:srgbClr>
                    </a:solidFill>
                  </a:tcPr>
                </a:tc>
                <a:tc>
                  <a:txBody>
                    <a:bodyPr/>
                    <a:lstStyle/>
                    <a:p>
                      <a:pPr marL="92710">
                        <a:lnSpc>
                          <a:spcPct val="100000"/>
                        </a:lnSpc>
                        <a:spcBef>
                          <a:spcPts val="350"/>
                        </a:spcBef>
                      </a:pPr>
                      <a:r>
                        <a:rPr sz="1400" dirty="0">
                          <a:latin typeface="+mn-lt"/>
                          <a:cs typeface="Arial"/>
                        </a:rPr>
                        <a:t>17</a:t>
                      </a:r>
                      <a:r>
                        <a:rPr sz="1400" spc="-30" dirty="0">
                          <a:latin typeface="+mn-lt"/>
                          <a:cs typeface="Arial"/>
                        </a:rPr>
                        <a:t> </a:t>
                      </a:r>
                      <a:r>
                        <a:rPr sz="1400" dirty="0">
                          <a:latin typeface="+mn-lt"/>
                          <a:cs typeface="Arial"/>
                        </a:rPr>
                        <a:t>- </a:t>
                      </a:r>
                      <a:r>
                        <a:rPr sz="1400" spc="-25" dirty="0">
                          <a:latin typeface="+mn-lt"/>
                          <a:cs typeface="Arial"/>
                        </a:rPr>
                        <a:t>20</a:t>
                      </a:r>
                      <a:endParaRPr sz="1400">
                        <a:latin typeface="+mn-lt"/>
                        <a:cs typeface="Arial"/>
                      </a:endParaRPr>
                    </a:p>
                  </a:txBody>
                  <a:tcPr marL="0" marR="0" marT="33338" marB="0">
                    <a:lnL w="9525">
                      <a:solidFill>
                        <a:srgbClr val="000000"/>
                      </a:solidFill>
                      <a:prstDash val="solid"/>
                    </a:lnL>
                    <a:lnR w="9525">
                      <a:solidFill>
                        <a:srgbClr val="000000"/>
                      </a:solidFill>
                      <a:prstDash val="solid"/>
                    </a:lnR>
                    <a:lnT w="12700">
                      <a:solidFill>
                        <a:srgbClr val="000000"/>
                      </a:solidFill>
                      <a:prstDash val="solid"/>
                    </a:lnT>
                    <a:lnB w="9525">
                      <a:solidFill>
                        <a:srgbClr val="000000"/>
                      </a:solidFill>
                      <a:prstDash val="solid"/>
                    </a:lnB>
                  </a:tcPr>
                </a:tc>
                <a:tc>
                  <a:txBody>
                    <a:bodyPr/>
                    <a:lstStyle/>
                    <a:p>
                      <a:pPr marL="93980">
                        <a:lnSpc>
                          <a:spcPct val="100000"/>
                        </a:lnSpc>
                        <a:spcBef>
                          <a:spcPts val="350"/>
                        </a:spcBef>
                      </a:pPr>
                      <a:r>
                        <a:rPr sz="1400" spc="-25" dirty="0">
                          <a:latin typeface="+mn-lt"/>
                          <a:cs typeface="Arial"/>
                        </a:rPr>
                        <a:t>0,8</a:t>
                      </a:r>
                      <a:endParaRPr sz="1400">
                        <a:latin typeface="+mn-lt"/>
                        <a:cs typeface="Arial"/>
                      </a:endParaRPr>
                    </a:p>
                  </a:txBody>
                  <a:tcPr marL="0" marR="0" marT="33338" marB="0">
                    <a:lnL w="9525">
                      <a:solidFill>
                        <a:srgbClr val="000000"/>
                      </a:solidFill>
                      <a:prstDash val="solid"/>
                    </a:lnL>
                    <a:lnR w="9525">
                      <a:solidFill>
                        <a:srgbClr val="000000"/>
                      </a:solidFill>
                      <a:prstDash val="solid"/>
                    </a:lnR>
                    <a:lnT w="12700">
                      <a:solidFill>
                        <a:srgbClr val="000000"/>
                      </a:solidFill>
                      <a:prstDash val="solid"/>
                    </a:lnT>
                    <a:lnB w="9525">
                      <a:solidFill>
                        <a:srgbClr val="000000"/>
                      </a:solidFill>
                      <a:prstDash val="solid"/>
                    </a:lnB>
                  </a:tcPr>
                </a:tc>
                <a:tc>
                  <a:txBody>
                    <a:bodyPr/>
                    <a:lstStyle/>
                    <a:p>
                      <a:pPr marL="95250">
                        <a:lnSpc>
                          <a:spcPct val="100000"/>
                        </a:lnSpc>
                        <a:spcBef>
                          <a:spcPts val="350"/>
                        </a:spcBef>
                      </a:pPr>
                      <a:r>
                        <a:rPr sz="1400" spc="-50" dirty="0">
                          <a:latin typeface="+mn-lt"/>
                          <a:cs typeface="Arial"/>
                        </a:rPr>
                        <a:t>-</a:t>
                      </a:r>
                      <a:endParaRPr sz="1400">
                        <a:latin typeface="+mn-lt"/>
                        <a:cs typeface="Arial"/>
                      </a:endParaRPr>
                    </a:p>
                  </a:txBody>
                  <a:tcPr marL="0" marR="0" marT="33338" marB="0">
                    <a:lnL w="9525">
                      <a:solidFill>
                        <a:srgbClr val="000000"/>
                      </a:solidFill>
                      <a:prstDash val="solid"/>
                    </a:lnL>
                    <a:lnR w="9525">
                      <a:solidFill>
                        <a:srgbClr val="000000"/>
                      </a:solidFill>
                      <a:prstDash val="solid"/>
                    </a:lnR>
                    <a:lnT w="12700">
                      <a:solidFill>
                        <a:srgbClr val="000000"/>
                      </a:solidFill>
                      <a:prstDash val="solid"/>
                    </a:lnT>
                    <a:lnB w="9525">
                      <a:solidFill>
                        <a:srgbClr val="000000"/>
                      </a:solidFill>
                      <a:prstDash val="solid"/>
                    </a:lnB>
                  </a:tcPr>
                </a:tc>
                <a:tc>
                  <a:txBody>
                    <a:bodyPr/>
                    <a:lstStyle/>
                    <a:p>
                      <a:pPr marL="95885">
                        <a:lnSpc>
                          <a:spcPct val="100000"/>
                        </a:lnSpc>
                        <a:spcBef>
                          <a:spcPts val="350"/>
                        </a:spcBef>
                      </a:pPr>
                      <a:r>
                        <a:rPr sz="1400" spc="-50" dirty="0">
                          <a:latin typeface="+mn-lt"/>
                          <a:cs typeface="Arial"/>
                        </a:rPr>
                        <a:t>-</a:t>
                      </a:r>
                      <a:endParaRPr sz="1400">
                        <a:latin typeface="+mn-lt"/>
                        <a:cs typeface="Arial"/>
                      </a:endParaRPr>
                    </a:p>
                  </a:txBody>
                  <a:tcPr marL="0" marR="0" marT="33338" marB="0">
                    <a:lnL w="9525">
                      <a:solidFill>
                        <a:srgbClr val="000000"/>
                      </a:solidFill>
                      <a:prstDash val="solid"/>
                    </a:lnL>
                    <a:lnR w="9525">
                      <a:solidFill>
                        <a:srgbClr val="000000"/>
                      </a:solidFill>
                      <a:prstDash val="solid"/>
                    </a:lnR>
                    <a:lnT w="12700">
                      <a:solidFill>
                        <a:srgbClr val="000000"/>
                      </a:solidFill>
                      <a:prstDash val="solid"/>
                    </a:lnT>
                    <a:lnB w="9525">
                      <a:solidFill>
                        <a:srgbClr val="000000"/>
                      </a:solidFill>
                      <a:prstDash val="solid"/>
                    </a:lnB>
                  </a:tcPr>
                </a:tc>
                <a:tc>
                  <a:txBody>
                    <a:bodyPr/>
                    <a:lstStyle/>
                    <a:p>
                      <a:pPr marL="96520">
                        <a:lnSpc>
                          <a:spcPct val="100000"/>
                        </a:lnSpc>
                        <a:spcBef>
                          <a:spcPts val="350"/>
                        </a:spcBef>
                      </a:pPr>
                      <a:r>
                        <a:rPr sz="1400" spc="-25" dirty="0">
                          <a:latin typeface="+mn-lt"/>
                          <a:cs typeface="Arial"/>
                        </a:rPr>
                        <a:t>54</a:t>
                      </a:r>
                      <a:endParaRPr sz="1400">
                        <a:latin typeface="+mn-lt"/>
                        <a:cs typeface="Arial"/>
                      </a:endParaRPr>
                    </a:p>
                  </a:txBody>
                  <a:tcPr marL="0" marR="0" marT="33338" marB="0">
                    <a:lnL w="9525">
                      <a:solidFill>
                        <a:srgbClr val="000000"/>
                      </a:solidFill>
                      <a:prstDash val="solid"/>
                    </a:lnL>
                    <a:lnR w="9525">
                      <a:solidFill>
                        <a:srgbClr val="000000"/>
                      </a:solidFill>
                      <a:prstDash val="solid"/>
                    </a:lnR>
                    <a:lnT w="12700">
                      <a:solidFill>
                        <a:srgbClr val="000000"/>
                      </a:solidFill>
                      <a:prstDash val="solid"/>
                    </a:lnT>
                    <a:lnB w="9525">
                      <a:solidFill>
                        <a:srgbClr val="000000"/>
                      </a:solidFill>
                      <a:prstDash val="solid"/>
                    </a:lnB>
                  </a:tcPr>
                </a:tc>
                <a:tc>
                  <a:txBody>
                    <a:bodyPr/>
                    <a:lstStyle/>
                    <a:p>
                      <a:pPr marL="98425">
                        <a:lnSpc>
                          <a:spcPct val="100000"/>
                        </a:lnSpc>
                        <a:spcBef>
                          <a:spcPts val="350"/>
                        </a:spcBef>
                      </a:pPr>
                      <a:r>
                        <a:rPr sz="1400" spc="-50" dirty="0">
                          <a:latin typeface="+mn-lt"/>
                          <a:cs typeface="Arial"/>
                        </a:rPr>
                        <a:t>-</a:t>
                      </a:r>
                      <a:endParaRPr sz="1400">
                        <a:latin typeface="+mn-lt"/>
                        <a:cs typeface="Arial"/>
                      </a:endParaRPr>
                    </a:p>
                  </a:txBody>
                  <a:tcPr marL="0" marR="0" marT="33338" marB="0">
                    <a:lnL w="9525">
                      <a:solidFill>
                        <a:srgbClr val="000000"/>
                      </a:solidFill>
                      <a:prstDash val="solid"/>
                    </a:lnL>
                    <a:lnR w="9525">
                      <a:solidFill>
                        <a:srgbClr val="000000"/>
                      </a:solidFill>
                      <a:prstDash val="solid"/>
                    </a:lnR>
                    <a:lnT w="12700">
                      <a:solidFill>
                        <a:srgbClr val="000000"/>
                      </a:solidFill>
                      <a:prstDash val="solid"/>
                    </a:lnT>
                    <a:lnB w="9525">
                      <a:solidFill>
                        <a:srgbClr val="000000"/>
                      </a:solidFill>
                      <a:prstDash val="solid"/>
                    </a:lnB>
                  </a:tcPr>
                </a:tc>
                <a:tc>
                  <a:txBody>
                    <a:bodyPr/>
                    <a:lstStyle/>
                    <a:p>
                      <a:pPr marL="99060">
                        <a:lnSpc>
                          <a:spcPct val="100000"/>
                        </a:lnSpc>
                        <a:spcBef>
                          <a:spcPts val="350"/>
                        </a:spcBef>
                      </a:pPr>
                      <a:r>
                        <a:rPr sz="1400" spc="-25" dirty="0">
                          <a:latin typeface="+mn-lt"/>
                          <a:cs typeface="Arial"/>
                        </a:rPr>
                        <a:t>1,2</a:t>
                      </a:r>
                      <a:endParaRPr sz="1400">
                        <a:latin typeface="+mn-lt"/>
                        <a:cs typeface="Arial"/>
                      </a:endParaRPr>
                    </a:p>
                  </a:txBody>
                  <a:tcPr marL="0" marR="0" marT="33338" marB="0">
                    <a:lnL w="9525">
                      <a:solidFill>
                        <a:srgbClr val="000000"/>
                      </a:solidFill>
                      <a:prstDash val="solid"/>
                    </a:lnL>
                    <a:lnR w="9525">
                      <a:solidFill>
                        <a:srgbClr val="000000"/>
                      </a:solidFill>
                      <a:prstDash val="solid"/>
                    </a:lnR>
                    <a:lnT w="12700">
                      <a:solidFill>
                        <a:srgbClr val="000000"/>
                      </a:solidFill>
                      <a:prstDash val="solid"/>
                    </a:lnT>
                    <a:lnB w="9525">
                      <a:solidFill>
                        <a:srgbClr val="000000"/>
                      </a:solidFill>
                      <a:prstDash val="solid"/>
                    </a:lnB>
                  </a:tcPr>
                </a:tc>
                <a:tc vMerge="1">
                  <a:txBody>
                    <a:bodyPr/>
                    <a:lstStyle/>
                    <a:p>
                      <a:endParaRPr/>
                    </a:p>
                  </a:txBody>
                  <a:tcPr marL="0" marR="0" marT="0" marB="0">
                    <a:lnL w="9525">
                      <a:solidFill>
                        <a:srgbClr val="000000"/>
                      </a:solidFill>
                      <a:prstDash val="solid"/>
                    </a:lnL>
                  </a:tcPr>
                </a:tc>
                <a:extLst>
                  <a:ext uri="{0D108BD9-81ED-4DB2-BD59-A6C34878D82A}">
                    <a16:rowId xmlns:a16="http://schemas.microsoft.com/office/drawing/2014/main" val="10002"/>
                  </a:ext>
                </a:extLst>
              </a:tr>
              <a:tr h="364655">
                <a:tc vMerge="1">
                  <a:txBody>
                    <a:bodyPr/>
                    <a:lstStyle/>
                    <a:p>
                      <a:endParaRPr/>
                    </a:p>
                  </a:txBody>
                  <a:tcPr marL="0" marR="0" marT="0" marB="0"/>
                </a:tc>
                <a:tc vMerge="1">
                  <a:txBody>
                    <a:bodyPr/>
                    <a:lstStyle/>
                    <a:p>
                      <a:endParaRPr/>
                    </a:p>
                  </a:txBody>
                  <a:tcPr marL="0" marR="0" marT="0" marB="0">
                    <a:lnR w="9525">
                      <a:solidFill>
                        <a:srgbClr val="000000"/>
                      </a:solidFill>
                      <a:prstDash val="solid"/>
                    </a:lnR>
                    <a:solidFill>
                      <a:srgbClr val="FFFFFF">
                        <a:alpha val="19999"/>
                      </a:srgbClr>
                    </a:solidFill>
                  </a:tcPr>
                </a:tc>
                <a:tc>
                  <a:txBody>
                    <a:bodyPr/>
                    <a:lstStyle/>
                    <a:p>
                      <a:pPr marL="92075">
                        <a:lnSpc>
                          <a:spcPct val="100000"/>
                        </a:lnSpc>
                        <a:spcBef>
                          <a:spcPts val="355"/>
                        </a:spcBef>
                      </a:pPr>
                      <a:r>
                        <a:rPr lang="en-US" sz="1400" spc="-25" dirty="0">
                          <a:latin typeface="+mn-lt"/>
                          <a:cs typeface="Arial"/>
                        </a:rPr>
                        <a:t>Shrimp</a:t>
                      </a:r>
                      <a:endParaRPr sz="1400" dirty="0">
                        <a:latin typeface="+mn-lt"/>
                        <a:cs typeface="Arial"/>
                      </a:endParaRPr>
                    </a:p>
                  </a:txBody>
                  <a:tcPr marL="0" marR="0" marT="33814"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FFFF">
                        <a:alpha val="19999"/>
                      </a:srgbClr>
                    </a:solidFill>
                  </a:tcPr>
                </a:tc>
                <a:tc>
                  <a:txBody>
                    <a:bodyPr/>
                    <a:lstStyle/>
                    <a:p>
                      <a:pPr marL="92710">
                        <a:lnSpc>
                          <a:spcPct val="100000"/>
                        </a:lnSpc>
                        <a:spcBef>
                          <a:spcPts val="355"/>
                        </a:spcBef>
                      </a:pPr>
                      <a:r>
                        <a:rPr sz="1400" dirty="0">
                          <a:latin typeface="+mn-lt"/>
                          <a:cs typeface="Arial"/>
                        </a:rPr>
                        <a:t>19</a:t>
                      </a:r>
                      <a:r>
                        <a:rPr sz="1400" spc="-30" dirty="0">
                          <a:latin typeface="+mn-lt"/>
                          <a:cs typeface="Arial"/>
                        </a:rPr>
                        <a:t> </a:t>
                      </a:r>
                      <a:r>
                        <a:rPr sz="1400" dirty="0">
                          <a:latin typeface="+mn-lt"/>
                          <a:cs typeface="Arial"/>
                        </a:rPr>
                        <a:t>- </a:t>
                      </a:r>
                      <a:r>
                        <a:rPr sz="1400" spc="-25" dirty="0">
                          <a:latin typeface="+mn-lt"/>
                          <a:cs typeface="Arial"/>
                        </a:rPr>
                        <a:t>23</a:t>
                      </a:r>
                      <a:endParaRPr sz="1400">
                        <a:latin typeface="+mn-lt"/>
                        <a:cs typeface="Arial"/>
                      </a:endParaRPr>
                    </a:p>
                  </a:txBody>
                  <a:tcPr marL="0" marR="0" marT="33814"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3980">
                        <a:lnSpc>
                          <a:spcPct val="100000"/>
                        </a:lnSpc>
                        <a:spcBef>
                          <a:spcPts val="355"/>
                        </a:spcBef>
                      </a:pPr>
                      <a:r>
                        <a:rPr sz="1400" dirty="0">
                          <a:latin typeface="+mn-lt"/>
                          <a:cs typeface="Arial"/>
                        </a:rPr>
                        <a:t>0,3</a:t>
                      </a:r>
                      <a:r>
                        <a:rPr sz="1400" spc="-35" dirty="0">
                          <a:latin typeface="+mn-lt"/>
                          <a:cs typeface="Arial"/>
                        </a:rPr>
                        <a:t> </a:t>
                      </a:r>
                      <a:r>
                        <a:rPr sz="1400" dirty="0">
                          <a:latin typeface="+mn-lt"/>
                          <a:cs typeface="Arial"/>
                        </a:rPr>
                        <a:t>-</a:t>
                      </a:r>
                      <a:r>
                        <a:rPr sz="1400" spc="-15" dirty="0">
                          <a:latin typeface="+mn-lt"/>
                          <a:cs typeface="Arial"/>
                        </a:rPr>
                        <a:t> </a:t>
                      </a:r>
                      <a:r>
                        <a:rPr sz="1400" spc="-25" dirty="0">
                          <a:latin typeface="+mn-lt"/>
                          <a:cs typeface="Arial"/>
                        </a:rPr>
                        <a:t>1,</a:t>
                      </a:r>
                      <a:endParaRPr sz="1400">
                        <a:latin typeface="+mn-lt"/>
                        <a:cs typeface="Arial"/>
                      </a:endParaRPr>
                    </a:p>
                  </a:txBody>
                  <a:tcPr marL="0" marR="0" marT="33814"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5250">
                        <a:lnSpc>
                          <a:spcPct val="100000"/>
                        </a:lnSpc>
                        <a:spcBef>
                          <a:spcPts val="355"/>
                        </a:spcBef>
                      </a:pPr>
                      <a:r>
                        <a:rPr sz="1400" spc="-50" dirty="0">
                          <a:latin typeface="+mn-lt"/>
                          <a:cs typeface="Arial"/>
                        </a:rPr>
                        <a:t>2</a:t>
                      </a:r>
                      <a:endParaRPr sz="1400">
                        <a:latin typeface="+mn-lt"/>
                        <a:cs typeface="Arial"/>
                      </a:endParaRPr>
                    </a:p>
                  </a:txBody>
                  <a:tcPr marL="0" marR="0" marT="33814"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5885">
                        <a:lnSpc>
                          <a:spcPct val="100000"/>
                        </a:lnSpc>
                        <a:spcBef>
                          <a:spcPts val="355"/>
                        </a:spcBef>
                      </a:pPr>
                      <a:r>
                        <a:rPr sz="1400" dirty="0">
                          <a:latin typeface="+mn-lt"/>
                          <a:cs typeface="Arial"/>
                        </a:rPr>
                        <a:t>1,3</a:t>
                      </a:r>
                      <a:r>
                        <a:rPr sz="1400" spc="-30" dirty="0">
                          <a:latin typeface="+mn-lt"/>
                          <a:cs typeface="Arial"/>
                        </a:rPr>
                        <a:t> </a:t>
                      </a:r>
                      <a:r>
                        <a:rPr sz="1400" dirty="0">
                          <a:latin typeface="+mn-lt"/>
                          <a:cs typeface="Arial"/>
                        </a:rPr>
                        <a:t>-</a:t>
                      </a:r>
                      <a:r>
                        <a:rPr sz="1400" spc="-15" dirty="0">
                          <a:latin typeface="+mn-lt"/>
                          <a:cs typeface="Arial"/>
                        </a:rPr>
                        <a:t> </a:t>
                      </a:r>
                      <a:r>
                        <a:rPr sz="1400" spc="-25" dirty="0">
                          <a:latin typeface="+mn-lt"/>
                          <a:cs typeface="Arial"/>
                        </a:rPr>
                        <a:t>1,8</a:t>
                      </a:r>
                      <a:endParaRPr sz="1400">
                        <a:latin typeface="+mn-lt"/>
                        <a:cs typeface="Arial"/>
                      </a:endParaRPr>
                    </a:p>
                  </a:txBody>
                  <a:tcPr marL="0" marR="0" marT="33814"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6520">
                        <a:lnSpc>
                          <a:spcPct val="100000"/>
                        </a:lnSpc>
                        <a:spcBef>
                          <a:spcPts val="355"/>
                        </a:spcBef>
                      </a:pPr>
                      <a:r>
                        <a:rPr sz="1400" dirty="0">
                          <a:latin typeface="+mn-lt"/>
                          <a:cs typeface="Arial"/>
                        </a:rPr>
                        <a:t>29</a:t>
                      </a:r>
                      <a:r>
                        <a:rPr sz="1400" spc="-30" dirty="0">
                          <a:latin typeface="+mn-lt"/>
                          <a:cs typeface="Arial"/>
                        </a:rPr>
                        <a:t> </a:t>
                      </a:r>
                      <a:r>
                        <a:rPr sz="1400" dirty="0">
                          <a:latin typeface="+mn-lt"/>
                          <a:cs typeface="Arial"/>
                        </a:rPr>
                        <a:t>- </a:t>
                      </a:r>
                      <a:r>
                        <a:rPr sz="1400" spc="-25" dirty="0">
                          <a:latin typeface="+mn-lt"/>
                          <a:cs typeface="Arial"/>
                        </a:rPr>
                        <a:t>30</a:t>
                      </a:r>
                      <a:endParaRPr sz="1400">
                        <a:latin typeface="+mn-lt"/>
                        <a:cs typeface="Arial"/>
                      </a:endParaRPr>
                    </a:p>
                  </a:txBody>
                  <a:tcPr marL="0" marR="0" marT="33814"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8425">
                        <a:lnSpc>
                          <a:spcPct val="100000"/>
                        </a:lnSpc>
                        <a:spcBef>
                          <a:spcPts val="355"/>
                        </a:spcBef>
                      </a:pPr>
                      <a:r>
                        <a:rPr sz="1400" dirty="0">
                          <a:latin typeface="+mn-lt"/>
                          <a:cs typeface="Arial"/>
                        </a:rPr>
                        <a:t>33</a:t>
                      </a:r>
                      <a:r>
                        <a:rPr sz="1400" spc="-30" dirty="0">
                          <a:latin typeface="+mn-lt"/>
                          <a:cs typeface="Arial"/>
                        </a:rPr>
                        <a:t> </a:t>
                      </a:r>
                      <a:r>
                        <a:rPr sz="1400" dirty="0">
                          <a:latin typeface="+mn-lt"/>
                          <a:cs typeface="Arial"/>
                        </a:rPr>
                        <a:t>- </a:t>
                      </a:r>
                      <a:r>
                        <a:rPr sz="1400" spc="-25" dirty="0">
                          <a:latin typeface="+mn-lt"/>
                          <a:cs typeface="Arial"/>
                        </a:rPr>
                        <a:t>67</a:t>
                      </a:r>
                      <a:endParaRPr sz="1400">
                        <a:latin typeface="+mn-lt"/>
                        <a:cs typeface="Arial"/>
                      </a:endParaRPr>
                    </a:p>
                  </a:txBody>
                  <a:tcPr marL="0" marR="0" marT="33814"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9060">
                        <a:lnSpc>
                          <a:spcPct val="100000"/>
                        </a:lnSpc>
                        <a:spcBef>
                          <a:spcPts val="355"/>
                        </a:spcBef>
                      </a:pPr>
                      <a:r>
                        <a:rPr sz="1400" dirty="0">
                          <a:latin typeface="+mn-lt"/>
                          <a:cs typeface="Arial"/>
                        </a:rPr>
                        <a:t>1,2</a:t>
                      </a:r>
                      <a:r>
                        <a:rPr sz="1400" spc="-35" dirty="0">
                          <a:latin typeface="+mn-lt"/>
                          <a:cs typeface="Arial"/>
                        </a:rPr>
                        <a:t> </a:t>
                      </a:r>
                      <a:r>
                        <a:rPr sz="1400" dirty="0">
                          <a:latin typeface="+mn-lt"/>
                          <a:cs typeface="Arial"/>
                        </a:rPr>
                        <a:t>-</a:t>
                      </a:r>
                      <a:r>
                        <a:rPr sz="1400" spc="-15" dirty="0">
                          <a:latin typeface="+mn-lt"/>
                          <a:cs typeface="Arial"/>
                        </a:rPr>
                        <a:t> </a:t>
                      </a:r>
                      <a:r>
                        <a:rPr sz="1400" spc="-25" dirty="0">
                          <a:latin typeface="+mn-lt"/>
                          <a:cs typeface="Arial"/>
                        </a:rPr>
                        <a:t>5,1</a:t>
                      </a:r>
                      <a:endParaRPr sz="1400">
                        <a:latin typeface="+mn-lt"/>
                        <a:cs typeface="Arial"/>
                      </a:endParaRPr>
                    </a:p>
                  </a:txBody>
                  <a:tcPr marL="0" marR="0" marT="33814"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vMerge="1">
                  <a:txBody>
                    <a:bodyPr/>
                    <a:lstStyle/>
                    <a:p>
                      <a:endParaRPr/>
                    </a:p>
                  </a:txBody>
                  <a:tcPr marL="0" marR="0" marT="0" marB="0">
                    <a:lnL w="9525">
                      <a:solidFill>
                        <a:srgbClr val="000000"/>
                      </a:solidFill>
                      <a:prstDash val="solid"/>
                    </a:lnL>
                  </a:tcPr>
                </a:tc>
                <a:extLst>
                  <a:ext uri="{0D108BD9-81ED-4DB2-BD59-A6C34878D82A}">
                    <a16:rowId xmlns:a16="http://schemas.microsoft.com/office/drawing/2014/main" val="10003"/>
                  </a:ext>
                </a:extLst>
              </a:tr>
              <a:tr h="368202">
                <a:tc vMerge="1">
                  <a:txBody>
                    <a:bodyPr/>
                    <a:lstStyle/>
                    <a:p>
                      <a:endParaRPr/>
                    </a:p>
                  </a:txBody>
                  <a:tcPr marL="0" marR="0" marT="0" marB="0"/>
                </a:tc>
                <a:tc vMerge="1">
                  <a:txBody>
                    <a:bodyPr/>
                    <a:lstStyle/>
                    <a:p>
                      <a:endParaRPr/>
                    </a:p>
                  </a:txBody>
                  <a:tcPr marL="0" marR="0" marT="0" marB="0">
                    <a:lnR w="9525">
                      <a:solidFill>
                        <a:srgbClr val="000000"/>
                      </a:solidFill>
                      <a:prstDash val="solid"/>
                    </a:lnR>
                    <a:solidFill>
                      <a:srgbClr val="FFFFFF">
                        <a:alpha val="19999"/>
                      </a:srgbClr>
                    </a:solidFill>
                  </a:tcPr>
                </a:tc>
                <a:tc>
                  <a:txBody>
                    <a:bodyPr/>
                    <a:lstStyle/>
                    <a:p>
                      <a:pPr marL="92075">
                        <a:lnSpc>
                          <a:spcPct val="100000"/>
                        </a:lnSpc>
                        <a:spcBef>
                          <a:spcPts val="360"/>
                        </a:spcBef>
                      </a:pPr>
                      <a:r>
                        <a:rPr lang="en-US" sz="1400" spc="-25" dirty="0">
                          <a:latin typeface="+mn-lt"/>
                          <a:cs typeface="Arial"/>
                        </a:rPr>
                        <a:t>Oyster</a:t>
                      </a:r>
                      <a:endParaRPr sz="1400" dirty="0">
                        <a:latin typeface="+mn-lt"/>
                        <a:cs typeface="Arial"/>
                      </a:endParaRPr>
                    </a:p>
                  </a:txBody>
                  <a:tcPr marL="0" marR="0" marT="3429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FFFF">
                        <a:alpha val="19999"/>
                      </a:srgbClr>
                    </a:solidFill>
                  </a:tcPr>
                </a:tc>
                <a:tc>
                  <a:txBody>
                    <a:bodyPr/>
                    <a:lstStyle/>
                    <a:p>
                      <a:pPr marL="92710">
                        <a:lnSpc>
                          <a:spcPct val="100000"/>
                        </a:lnSpc>
                        <a:spcBef>
                          <a:spcPts val="360"/>
                        </a:spcBef>
                      </a:pPr>
                      <a:r>
                        <a:rPr sz="1400" spc="-10" dirty="0">
                          <a:latin typeface="+mn-lt"/>
                          <a:cs typeface="Arial"/>
                        </a:rPr>
                        <a:t>11</a:t>
                      </a:r>
                      <a:r>
                        <a:rPr sz="1400" spc="-130" dirty="0">
                          <a:latin typeface="+mn-lt"/>
                          <a:cs typeface="Arial"/>
                        </a:rPr>
                        <a:t> </a:t>
                      </a:r>
                      <a:r>
                        <a:rPr sz="1400" dirty="0">
                          <a:latin typeface="+mn-lt"/>
                          <a:cs typeface="Arial"/>
                        </a:rPr>
                        <a:t>-</a:t>
                      </a:r>
                      <a:r>
                        <a:rPr sz="1400" spc="45" dirty="0">
                          <a:latin typeface="+mn-lt"/>
                          <a:cs typeface="Arial"/>
                        </a:rPr>
                        <a:t> </a:t>
                      </a:r>
                      <a:r>
                        <a:rPr sz="1400" spc="-25" dirty="0">
                          <a:latin typeface="+mn-lt"/>
                          <a:cs typeface="Arial"/>
                        </a:rPr>
                        <a:t>13</a:t>
                      </a:r>
                      <a:endParaRPr sz="1400">
                        <a:latin typeface="+mn-lt"/>
                        <a:cs typeface="Arial"/>
                      </a:endParaRPr>
                    </a:p>
                  </a:txBody>
                  <a:tcPr marL="0" marR="0" marT="3429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3980">
                        <a:lnSpc>
                          <a:spcPct val="100000"/>
                        </a:lnSpc>
                        <a:spcBef>
                          <a:spcPts val="360"/>
                        </a:spcBef>
                      </a:pPr>
                      <a:r>
                        <a:rPr sz="1400" dirty="0">
                          <a:latin typeface="+mn-lt"/>
                          <a:cs typeface="Arial"/>
                        </a:rPr>
                        <a:t>1</a:t>
                      </a:r>
                      <a:r>
                        <a:rPr sz="1400" spc="-50" dirty="0">
                          <a:latin typeface="+mn-lt"/>
                          <a:cs typeface="Arial"/>
                        </a:rPr>
                        <a:t> </a:t>
                      </a:r>
                      <a:r>
                        <a:rPr sz="1400" dirty="0">
                          <a:latin typeface="+mn-lt"/>
                          <a:cs typeface="Arial"/>
                        </a:rPr>
                        <a:t>-</a:t>
                      </a:r>
                      <a:r>
                        <a:rPr sz="1400" spc="45" dirty="0">
                          <a:latin typeface="+mn-lt"/>
                          <a:cs typeface="Arial"/>
                        </a:rPr>
                        <a:t> </a:t>
                      </a:r>
                      <a:r>
                        <a:rPr sz="1400" spc="-60" dirty="0">
                          <a:latin typeface="+mn-lt"/>
                          <a:cs typeface="Arial"/>
                        </a:rPr>
                        <a:t>2</a:t>
                      </a:r>
                      <a:endParaRPr sz="1400">
                        <a:latin typeface="+mn-lt"/>
                        <a:cs typeface="Arial"/>
                      </a:endParaRPr>
                    </a:p>
                  </a:txBody>
                  <a:tcPr marL="0" marR="0" marT="3429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5250">
                        <a:lnSpc>
                          <a:spcPct val="100000"/>
                        </a:lnSpc>
                        <a:spcBef>
                          <a:spcPts val="360"/>
                        </a:spcBef>
                      </a:pPr>
                      <a:r>
                        <a:rPr sz="1400" spc="-50" dirty="0">
                          <a:latin typeface="+mn-lt"/>
                          <a:cs typeface="Arial"/>
                        </a:rPr>
                        <a:t>-</a:t>
                      </a:r>
                      <a:endParaRPr sz="1400">
                        <a:latin typeface="+mn-lt"/>
                        <a:cs typeface="Arial"/>
                      </a:endParaRPr>
                    </a:p>
                  </a:txBody>
                  <a:tcPr marL="0" marR="0" marT="3429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5885">
                        <a:lnSpc>
                          <a:spcPct val="100000"/>
                        </a:lnSpc>
                        <a:spcBef>
                          <a:spcPts val="360"/>
                        </a:spcBef>
                      </a:pPr>
                      <a:r>
                        <a:rPr sz="1400" spc="-25" dirty="0">
                          <a:latin typeface="+mn-lt"/>
                          <a:cs typeface="Arial"/>
                        </a:rPr>
                        <a:t>2,2</a:t>
                      </a:r>
                      <a:endParaRPr sz="1400">
                        <a:latin typeface="+mn-lt"/>
                        <a:cs typeface="Arial"/>
                      </a:endParaRPr>
                    </a:p>
                  </a:txBody>
                  <a:tcPr marL="0" marR="0" marT="3429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6520">
                        <a:lnSpc>
                          <a:spcPct val="100000"/>
                        </a:lnSpc>
                        <a:spcBef>
                          <a:spcPts val="360"/>
                        </a:spcBef>
                      </a:pPr>
                      <a:r>
                        <a:rPr sz="1400" spc="-20" dirty="0">
                          <a:latin typeface="+mn-lt"/>
                          <a:cs typeface="Arial"/>
                        </a:rPr>
                        <a:t>0,21</a:t>
                      </a:r>
                      <a:endParaRPr sz="1400">
                        <a:latin typeface="+mn-lt"/>
                        <a:cs typeface="Arial"/>
                      </a:endParaRPr>
                    </a:p>
                  </a:txBody>
                  <a:tcPr marL="0" marR="0" marT="3429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8425">
                        <a:lnSpc>
                          <a:spcPct val="100000"/>
                        </a:lnSpc>
                        <a:spcBef>
                          <a:spcPts val="360"/>
                        </a:spcBef>
                      </a:pPr>
                      <a:r>
                        <a:rPr sz="1400" spc="-50" dirty="0">
                          <a:latin typeface="+mn-lt"/>
                          <a:cs typeface="Arial"/>
                        </a:rPr>
                        <a:t>-</a:t>
                      </a:r>
                      <a:endParaRPr sz="1400">
                        <a:latin typeface="+mn-lt"/>
                        <a:cs typeface="Arial"/>
                      </a:endParaRPr>
                    </a:p>
                  </a:txBody>
                  <a:tcPr marL="0" marR="0" marT="3429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9060">
                        <a:lnSpc>
                          <a:spcPct val="100000"/>
                        </a:lnSpc>
                        <a:spcBef>
                          <a:spcPts val="360"/>
                        </a:spcBef>
                      </a:pPr>
                      <a:r>
                        <a:rPr sz="1400" spc="-50" dirty="0">
                          <a:latin typeface="+mn-lt"/>
                          <a:cs typeface="Arial"/>
                        </a:rPr>
                        <a:t>-</a:t>
                      </a:r>
                      <a:endParaRPr sz="1400">
                        <a:latin typeface="+mn-lt"/>
                        <a:cs typeface="Arial"/>
                      </a:endParaRPr>
                    </a:p>
                  </a:txBody>
                  <a:tcPr marL="0" marR="0" marT="3429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vMerge="1">
                  <a:txBody>
                    <a:bodyPr/>
                    <a:lstStyle/>
                    <a:p>
                      <a:endParaRPr/>
                    </a:p>
                  </a:txBody>
                  <a:tcPr marL="0" marR="0" marT="0" marB="0">
                    <a:lnL w="9525">
                      <a:solidFill>
                        <a:srgbClr val="000000"/>
                      </a:solidFill>
                      <a:prstDash val="solid"/>
                    </a:lnL>
                  </a:tcPr>
                </a:tc>
                <a:extLst>
                  <a:ext uri="{0D108BD9-81ED-4DB2-BD59-A6C34878D82A}">
                    <a16:rowId xmlns:a16="http://schemas.microsoft.com/office/drawing/2014/main" val="10004"/>
                  </a:ext>
                </a:extLst>
              </a:tr>
              <a:tr h="362291">
                <a:tc vMerge="1">
                  <a:txBody>
                    <a:bodyPr/>
                    <a:lstStyle/>
                    <a:p>
                      <a:endParaRPr/>
                    </a:p>
                  </a:txBody>
                  <a:tcPr marL="0" marR="0" marT="0" marB="0"/>
                </a:tc>
                <a:tc vMerge="1">
                  <a:txBody>
                    <a:bodyPr/>
                    <a:lstStyle/>
                    <a:p>
                      <a:endParaRPr/>
                    </a:p>
                  </a:txBody>
                  <a:tcPr marL="0" marR="0" marT="0" marB="0">
                    <a:lnR w="9525">
                      <a:solidFill>
                        <a:srgbClr val="000000"/>
                      </a:solidFill>
                      <a:prstDash val="solid"/>
                    </a:lnR>
                    <a:solidFill>
                      <a:srgbClr val="FFFFFF">
                        <a:alpha val="19999"/>
                      </a:srgbClr>
                    </a:solidFill>
                  </a:tcPr>
                </a:tc>
                <a:tc>
                  <a:txBody>
                    <a:bodyPr/>
                    <a:lstStyle/>
                    <a:p>
                      <a:pPr marL="92075">
                        <a:lnSpc>
                          <a:spcPct val="100000"/>
                        </a:lnSpc>
                        <a:spcBef>
                          <a:spcPts val="345"/>
                        </a:spcBef>
                      </a:pPr>
                      <a:r>
                        <a:rPr lang="en-US" sz="1400" spc="-25" dirty="0">
                          <a:latin typeface="+mn-lt"/>
                          <a:cs typeface="Arial"/>
                        </a:rPr>
                        <a:t> </a:t>
                      </a:r>
                      <a:r>
                        <a:rPr lang="en-US" sz="1400" b="0" i="0" u="none" strike="noStrike" cap="none" spc="-25" dirty="0">
                          <a:solidFill>
                            <a:schemeClr val="tx1"/>
                          </a:solidFill>
                          <a:latin typeface="+mn-lt"/>
                          <a:ea typeface="+mn-ea"/>
                          <a:cs typeface="Arial"/>
                          <a:sym typeface="Arial"/>
                        </a:rPr>
                        <a:t>Shellfish</a:t>
                      </a:r>
                      <a:endParaRPr sz="1400" b="0" i="0" u="none" strike="noStrike" cap="none" spc="-25" dirty="0">
                        <a:solidFill>
                          <a:schemeClr val="tx1"/>
                        </a:solidFill>
                        <a:latin typeface="+mn-lt"/>
                        <a:ea typeface="+mn-ea"/>
                        <a:cs typeface="Arial"/>
                        <a:sym typeface="Arial"/>
                      </a:endParaRPr>
                    </a:p>
                  </a:txBody>
                  <a:tcPr marL="0" marR="0" marT="32861"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2710">
                        <a:lnSpc>
                          <a:spcPct val="100000"/>
                        </a:lnSpc>
                        <a:spcBef>
                          <a:spcPts val="345"/>
                        </a:spcBef>
                      </a:pPr>
                      <a:r>
                        <a:rPr sz="1400" spc="-25" dirty="0">
                          <a:latin typeface="+mn-lt"/>
                          <a:cs typeface="Arial"/>
                        </a:rPr>
                        <a:t>8,8</a:t>
                      </a:r>
                      <a:endParaRPr sz="1400">
                        <a:latin typeface="+mn-lt"/>
                        <a:cs typeface="Arial"/>
                      </a:endParaRPr>
                    </a:p>
                  </a:txBody>
                  <a:tcPr marL="0" marR="0" marT="32861"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3980">
                        <a:lnSpc>
                          <a:spcPct val="100000"/>
                        </a:lnSpc>
                        <a:spcBef>
                          <a:spcPts val="345"/>
                        </a:spcBef>
                      </a:pPr>
                      <a:r>
                        <a:rPr sz="1400" spc="-25" dirty="0">
                          <a:latin typeface="+mn-lt"/>
                          <a:cs typeface="Arial"/>
                        </a:rPr>
                        <a:t>0,4</a:t>
                      </a:r>
                      <a:endParaRPr sz="1400">
                        <a:latin typeface="+mn-lt"/>
                        <a:cs typeface="Arial"/>
                      </a:endParaRPr>
                    </a:p>
                  </a:txBody>
                  <a:tcPr marL="0" marR="0" marT="32861"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FFFF">
                        <a:alpha val="30195"/>
                      </a:srgbClr>
                    </a:solidFill>
                  </a:tcPr>
                </a:tc>
                <a:tc>
                  <a:txBody>
                    <a:bodyPr/>
                    <a:lstStyle/>
                    <a:p>
                      <a:pPr marL="95250">
                        <a:lnSpc>
                          <a:spcPct val="100000"/>
                        </a:lnSpc>
                        <a:spcBef>
                          <a:spcPts val="345"/>
                        </a:spcBef>
                      </a:pPr>
                      <a:r>
                        <a:rPr sz="1400" spc="-50" dirty="0">
                          <a:latin typeface="+mn-lt"/>
                          <a:cs typeface="Arial"/>
                        </a:rPr>
                        <a:t>3</a:t>
                      </a:r>
                      <a:endParaRPr sz="1400">
                        <a:latin typeface="+mn-lt"/>
                        <a:cs typeface="Arial"/>
                      </a:endParaRPr>
                    </a:p>
                  </a:txBody>
                  <a:tcPr marL="0" marR="0" marT="32861"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5885">
                        <a:lnSpc>
                          <a:spcPct val="100000"/>
                        </a:lnSpc>
                        <a:spcBef>
                          <a:spcPts val="345"/>
                        </a:spcBef>
                      </a:pPr>
                      <a:r>
                        <a:rPr sz="1400" spc="-50" dirty="0">
                          <a:latin typeface="+mn-lt"/>
                          <a:cs typeface="Arial"/>
                        </a:rPr>
                        <a:t>4</a:t>
                      </a:r>
                      <a:endParaRPr sz="1400">
                        <a:latin typeface="+mn-lt"/>
                        <a:cs typeface="Arial"/>
                      </a:endParaRPr>
                    </a:p>
                  </a:txBody>
                  <a:tcPr marL="0" marR="0" marT="32861"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6520">
                        <a:lnSpc>
                          <a:spcPct val="100000"/>
                        </a:lnSpc>
                        <a:spcBef>
                          <a:spcPts val="345"/>
                        </a:spcBef>
                      </a:pPr>
                      <a:r>
                        <a:rPr sz="1400" spc="-25" dirty="0">
                          <a:latin typeface="+mn-lt"/>
                          <a:cs typeface="Arial"/>
                        </a:rPr>
                        <a:t>37</a:t>
                      </a:r>
                      <a:endParaRPr sz="1400">
                        <a:latin typeface="+mn-lt"/>
                        <a:cs typeface="Arial"/>
                      </a:endParaRPr>
                    </a:p>
                  </a:txBody>
                  <a:tcPr marL="0" marR="0" marT="32861"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8425">
                        <a:lnSpc>
                          <a:spcPct val="100000"/>
                        </a:lnSpc>
                        <a:spcBef>
                          <a:spcPts val="345"/>
                        </a:spcBef>
                      </a:pPr>
                      <a:r>
                        <a:rPr sz="1400" spc="-25" dirty="0">
                          <a:latin typeface="+mn-lt"/>
                          <a:cs typeface="Arial"/>
                        </a:rPr>
                        <a:t>82</a:t>
                      </a:r>
                      <a:endParaRPr sz="1400">
                        <a:latin typeface="+mn-lt"/>
                        <a:cs typeface="Arial"/>
                      </a:endParaRPr>
                    </a:p>
                  </a:txBody>
                  <a:tcPr marL="0" marR="0" marT="32861"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9060">
                        <a:lnSpc>
                          <a:spcPct val="100000"/>
                        </a:lnSpc>
                        <a:spcBef>
                          <a:spcPts val="345"/>
                        </a:spcBef>
                      </a:pPr>
                      <a:r>
                        <a:rPr sz="1400" spc="-25" dirty="0">
                          <a:latin typeface="+mn-lt"/>
                          <a:cs typeface="Arial"/>
                        </a:rPr>
                        <a:t>1,9</a:t>
                      </a:r>
                      <a:endParaRPr sz="1400">
                        <a:latin typeface="+mn-lt"/>
                        <a:cs typeface="Arial"/>
                      </a:endParaRPr>
                    </a:p>
                  </a:txBody>
                  <a:tcPr marL="0" marR="0" marT="32861"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FFFF">
                        <a:alpha val="30195"/>
                      </a:srgbClr>
                    </a:solidFill>
                  </a:tcPr>
                </a:tc>
                <a:tc vMerge="1">
                  <a:txBody>
                    <a:bodyPr/>
                    <a:lstStyle/>
                    <a:p>
                      <a:endParaRPr/>
                    </a:p>
                  </a:txBody>
                  <a:tcPr marL="0" marR="0" marT="0" marB="0">
                    <a:lnL w="9525">
                      <a:solidFill>
                        <a:srgbClr val="000000"/>
                      </a:solidFill>
                      <a:prstDash val="solid"/>
                    </a:lnL>
                  </a:tcPr>
                </a:tc>
                <a:extLst>
                  <a:ext uri="{0D108BD9-81ED-4DB2-BD59-A6C34878D82A}">
                    <a16:rowId xmlns:a16="http://schemas.microsoft.com/office/drawing/2014/main" val="10005"/>
                  </a:ext>
                </a:extLst>
              </a:tr>
              <a:tr h="364655">
                <a:tc vMerge="1">
                  <a:txBody>
                    <a:bodyPr/>
                    <a:lstStyle/>
                    <a:p>
                      <a:endParaRPr/>
                    </a:p>
                  </a:txBody>
                  <a:tcPr marL="0" marR="0" marT="0" marB="0"/>
                </a:tc>
                <a:tc vMerge="1">
                  <a:txBody>
                    <a:bodyPr/>
                    <a:lstStyle/>
                    <a:p>
                      <a:endParaRPr/>
                    </a:p>
                  </a:txBody>
                  <a:tcPr marL="0" marR="0" marT="0" marB="0">
                    <a:lnR w="9525">
                      <a:solidFill>
                        <a:srgbClr val="000000"/>
                      </a:solidFill>
                      <a:prstDash val="solid"/>
                    </a:lnR>
                    <a:solidFill>
                      <a:srgbClr val="FFFFFF">
                        <a:alpha val="19999"/>
                      </a:srgbClr>
                    </a:solidFill>
                  </a:tcPr>
                </a:tc>
                <a:tc>
                  <a:txBody>
                    <a:bodyPr/>
                    <a:lstStyle/>
                    <a:p>
                      <a:pPr marL="92075">
                        <a:lnSpc>
                          <a:spcPct val="100000"/>
                        </a:lnSpc>
                        <a:spcBef>
                          <a:spcPts val="370"/>
                        </a:spcBef>
                      </a:pPr>
                      <a:r>
                        <a:rPr lang="en-US" sz="1400" spc="-20" dirty="0">
                          <a:latin typeface="+mn-lt"/>
                          <a:cs typeface="Arial"/>
                        </a:rPr>
                        <a:t>Mussel</a:t>
                      </a:r>
                      <a:endParaRPr sz="1400" dirty="0">
                        <a:latin typeface="+mn-lt"/>
                        <a:cs typeface="Arial"/>
                      </a:endParaRPr>
                    </a:p>
                  </a:txBody>
                  <a:tcPr marL="0" marR="0" marT="35243"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2710">
                        <a:lnSpc>
                          <a:spcPct val="100000"/>
                        </a:lnSpc>
                        <a:spcBef>
                          <a:spcPts val="370"/>
                        </a:spcBef>
                      </a:pPr>
                      <a:r>
                        <a:rPr sz="1400" spc="-25" dirty="0">
                          <a:latin typeface="+mn-lt"/>
                          <a:cs typeface="Arial"/>
                        </a:rPr>
                        <a:t>4,6</a:t>
                      </a:r>
                      <a:endParaRPr sz="1400">
                        <a:latin typeface="+mn-lt"/>
                        <a:cs typeface="Arial"/>
                      </a:endParaRPr>
                    </a:p>
                  </a:txBody>
                  <a:tcPr marL="0" marR="0" marT="35243"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3980">
                        <a:lnSpc>
                          <a:spcPct val="100000"/>
                        </a:lnSpc>
                        <a:spcBef>
                          <a:spcPts val="370"/>
                        </a:spcBef>
                      </a:pPr>
                      <a:r>
                        <a:rPr sz="1400" spc="-25" dirty="0">
                          <a:latin typeface="+mn-lt"/>
                          <a:cs typeface="Arial"/>
                        </a:rPr>
                        <a:t>1,1</a:t>
                      </a:r>
                      <a:endParaRPr sz="1400">
                        <a:latin typeface="+mn-lt"/>
                        <a:cs typeface="Arial"/>
                      </a:endParaRPr>
                    </a:p>
                  </a:txBody>
                  <a:tcPr marL="0" marR="0" marT="35243"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FFFF">
                        <a:alpha val="30195"/>
                      </a:srgbClr>
                    </a:solidFill>
                  </a:tcPr>
                </a:tc>
                <a:tc>
                  <a:txBody>
                    <a:bodyPr/>
                    <a:lstStyle/>
                    <a:p>
                      <a:pPr marL="95250">
                        <a:lnSpc>
                          <a:spcPct val="100000"/>
                        </a:lnSpc>
                        <a:spcBef>
                          <a:spcPts val="370"/>
                        </a:spcBef>
                      </a:pPr>
                      <a:r>
                        <a:rPr sz="1400" spc="-25" dirty="0">
                          <a:latin typeface="+mn-lt"/>
                          <a:cs typeface="Arial"/>
                        </a:rPr>
                        <a:t>2,5</a:t>
                      </a:r>
                      <a:endParaRPr sz="1400">
                        <a:latin typeface="+mn-lt"/>
                        <a:cs typeface="Arial"/>
                      </a:endParaRPr>
                    </a:p>
                  </a:txBody>
                  <a:tcPr marL="0" marR="0" marT="35243"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5885">
                        <a:lnSpc>
                          <a:spcPct val="100000"/>
                        </a:lnSpc>
                        <a:spcBef>
                          <a:spcPts val="370"/>
                        </a:spcBef>
                      </a:pPr>
                      <a:r>
                        <a:rPr sz="1400" spc="-25" dirty="0">
                          <a:latin typeface="+mn-lt"/>
                          <a:cs typeface="Arial"/>
                        </a:rPr>
                        <a:t>1,9</a:t>
                      </a:r>
                      <a:endParaRPr sz="1400">
                        <a:latin typeface="+mn-lt"/>
                        <a:cs typeface="Arial"/>
                      </a:endParaRPr>
                    </a:p>
                  </a:txBody>
                  <a:tcPr marL="0" marR="0" marT="35243"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6520">
                        <a:lnSpc>
                          <a:spcPct val="100000"/>
                        </a:lnSpc>
                        <a:spcBef>
                          <a:spcPts val="370"/>
                        </a:spcBef>
                      </a:pPr>
                      <a:r>
                        <a:rPr sz="1400" spc="-25" dirty="0">
                          <a:latin typeface="+mn-lt"/>
                          <a:cs typeface="Arial"/>
                        </a:rPr>
                        <a:t>668</a:t>
                      </a:r>
                      <a:endParaRPr sz="1400">
                        <a:latin typeface="+mn-lt"/>
                        <a:cs typeface="Arial"/>
                      </a:endParaRPr>
                    </a:p>
                  </a:txBody>
                  <a:tcPr marL="0" marR="0" marT="35243"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8425">
                        <a:lnSpc>
                          <a:spcPct val="100000"/>
                        </a:lnSpc>
                        <a:spcBef>
                          <a:spcPts val="370"/>
                        </a:spcBef>
                      </a:pPr>
                      <a:r>
                        <a:rPr sz="1400" spc="-25" dirty="0">
                          <a:latin typeface="+mn-lt"/>
                          <a:cs typeface="Arial"/>
                        </a:rPr>
                        <a:t>107</a:t>
                      </a:r>
                      <a:endParaRPr sz="1400">
                        <a:latin typeface="+mn-lt"/>
                        <a:cs typeface="Arial"/>
                      </a:endParaRPr>
                    </a:p>
                  </a:txBody>
                  <a:tcPr marL="0" marR="0" marT="35243"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9060">
                        <a:lnSpc>
                          <a:spcPct val="100000"/>
                        </a:lnSpc>
                        <a:spcBef>
                          <a:spcPts val="370"/>
                        </a:spcBef>
                      </a:pPr>
                      <a:r>
                        <a:rPr sz="1400" spc="-25" dirty="0">
                          <a:latin typeface="+mn-lt"/>
                          <a:cs typeface="Arial"/>
                        </a:rPr>
                        <a:t>1,5</a:t>
                      </a:r>
                      <a:endParaRPr sz="1400">
                        <a:latin typeface="+mn-lt"/>
                        <a:cs typeface="Arial"/>
                      </a:endParaRPr>
                    </a:p>
                  </a:txBody>
                  <a:tcPr marL="0" marR="0" marT="35243"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FFFF">
                        <a:alpha val="30195"/>
                      </a:srgbClr>
                    </a:solidFill>
                  </a:tcPr>
                </a:tc>
                <a:tc vMerge="1">
                  <a:txBody>
                    <a:bodyPr/>
                    <a:lstStyle/>
                    <a:p>
                      <a:endParaRPr/>
                    </a:p>
                  </a:txBody>
                  <a:tcPr marL="0" marR="0" marT="0" marB="0">
                    <a:lnL w="9525">
                      <a:solidFill>
                        <a:srgbClr val="000000"/>
                      </a:solidFill>
                      <a:prstDash val="solid"/>
                    </a:lnL>
                  </a:tcPr>
                </a:tc>
                <a:extLst>
                  <a:ext uri="{0D108BD9-81ED-4DB2-BD59-A6C34878D82A}">
                    <a16:rowId xmlns:a16="http://schemas.microsoft.com/office/drawing/2014/main" val="10006"/>
                  </a:ext>
                </a:extLst>
              </a:tr>
              <a:tr h="343379">
                <a:tc vMerge="1">
                  <a:txBody>
                    <a:bodyPr/>
                    <a:lstStyle/>
                    <a:p>
                      <a:endParaRPr/>
                    </a:p>
                  </a:txBody>
                  <a:tcPr marL="0" marR="0" marT="0" marB="0"/>
                </a:tc>
                <a:tc vMerge="1">
                  <a:txBody>
                    <a:bodyPr/>
                    <a:lstStyle/>
                    <a:p>
                      <a:endParaRPr/>
                    </a:p>
                  </a:txBody>
                  <a:tcPr marL="0" marR="0" marT="0" marB="0">
                    <a:lnR w="9525">
                      <a:solidFill>
                        <a:srgbClr val="000000"/>
                      </a:solidFill>
                      <a:prstDash val="solid"/>
                    </a:lnR>
                    <a:solidFill>
                      <a:srgbClr val="FFFFFF">
                        <a:alpha val="19999"/>
                      </a:srgbClr>
                    </a:solidFill>
                  </a:tcPr>
                </a:tc>
                <a:tc>
                  <a:txBody>
                    <a:bodyPr/>
                    <a:lstStyle/>
                    <a:p>
                      <a:pPr marL="92075">
                        <a:lnSpc>
                          <a:spcPct val="100000"/>
                        </a:lnSpc>
                        <a:spcBef>
                          <a:spcPts val="375"/>
                        </a:spcBef>
                      </a:pPr>
                      <a:r>
                        <a:rPr lang="en-US" sz="1400" spc="-25" dirty="0">
                          <a:latin typeface="+mn-lt"/>
                          <a:cs typeface="Arial"/>
                        </a:rPr>
                        <a:t>Crab</a:t>
                      </a:r>
                      <a:endParaRPr sz="1400" dirty="0">
                        <a:latin typeface="+mn-lt"/>
                        <a:cs typeface="Arial"/>
                      </a:endParaRPr>
                    </a:p>
                  </a:txBody>
                  <a:tcPr marL="0" marR="0" marT="3571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2710">
                        <a:lnSpc>
                          <a:spcPct val="100000"/>
                        </a:lnSpc>
                        <a:spcBef>
                          <a:spcPts val="375"/>
                        </a:spcBef>
                      </a:pPr>
                      <a:r>
                        <a:rPr sz="1400" spc="-25" dirty="0">
                          <a:latin typeface="+mn-lt"/>
                          <a:cs typeface="Arial"/>
                        </a:rPr>
                        <a:t>16</a:t>
                      </a:r>
                      <a:endParaRPr sz="1400">
                        <a:latin typeface="+mn-lt"/>
                        <a:cs typeface="Arial"/>
                      </a:endParaRPr>
                    </a:p>
                  </a:txBody>
                  <a:tcPr marL="0" marR="0" marT="3571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3980">
                        <a:lnSpc>
                          <a:spcPct val="100000"/>
                        </a:lnSpc>
                        <a:spcBef>
                          <a:spcPts val="375"/>
                        </a:spcBef>
                      </a:pPr>
                      <a:r>
                        <a:rPr sz="1400" spc="-25" dirty="0">
                          <a:latin typeface="+mn-lt"/>
                          <a:cs typeface="Arial"/>
                        </a:rPr>
                        <a:t>1,5</a:t>
                      </a:r>
                      <a:endParaRPr sz="1400">
                        <a:latin typeface="+mn-lt"/>
                        <a:cs typeface="Arial"/>
                      </a:endParaRPr>
                    </a:p>
                  </a:txBody>
                  <a:tcPr marL="0" marR="0" marT="3571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FFFF">
                        <a:alpha val="30195"/>
                      </a:srgbClr>
                    </a:solidFill>
                  </a:tcPr>
                </a:tc>
                <a:tc>
                  <a:txBody>
                    <a:bodyPr/>
                    <a:lstStyle/>
                    <a:p>
                      <a:pPr marL="95250">
                        <a:lnSpc>
                          <a:spcPct val="100000"/>
                        </a:lnSpc>
                        <a:spcBef>
                          <a:spcPts val="375"/>
                        </a:spcBef>
                      </a:pPr>
                      <a:r>
                        <a:rPr sz="1400" spc="-25" dirty="0">
                          <a:latin typeface="+mn-lt"/>
                          <a:cs typeface="Arial"/>
                        </a:rPr>
                        <a:t>1,5</a:t>
                      </a:r>
                      <a:endParaRPr sz="1400">
                        <a:latin typeface="+mn-lt"/>
                        <a:cs typeface="Arial"/>
                      </a:endParaRPr>
                    </a:p>
                  </a:txBody>
                  <a:tcPr marL="0" marR="0" marT="3571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5885">
                        <a:lnSpc>
                          <a:spcPct val="100000"/>
                        </a:lnSpc>
                        <a:spcBef>
                          <a:spcPts val="375"/>
                        </a:spcBef>
                      </a:pPr>
                      <a:r>
                        <a:rPr sz="1400" spc="-50" dirty="0">
                          <a:latin typeface="+mn-lt"/>
                          <a:cs typeface="Arial"/>
                        </a:rPr>
                        <a:t>-</a:t>
                      </a:r>
                      <a:endParaRPr sz="1400">
                        <a:latin typeface="+mn-lt"/>
                        <a:cs typeface="Arial"/>
                      </a:endParaRPr>
                    </a:p>
                  </a:txBody>
                  <a:tcPr marL="0" marR="0" marT="3571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6520">
                        <a:lnSpc>
                          <a:spcPct val="100000"/>
                        </a:lnSpc>
                        <a:spcBef>
                          <a:spcPts val="375"/>
                        </a:spcBef>
                      </a:pPr>
                      <a:r>
                        <a:rPr sz="1400" spc="-25" dirty="0">
                          <a:latin typeface="+mn-lt"/>
                          <a:cs typeface="Arial"/>
                        </a:rPr>
                        <a:t>40</a:t>
                      </a:r>
                      <a:endParaRPr sz="1400">
                        <a:latin typeface="+mn-lt"/>
                        <a:cs typeface="Arial"/>
                      </a:endParaRPr>
                    </a:p>
                  </a:txBody>
                  <a:tcPr marL="0" marR="0" marT="3571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8425">
                        <a:lnSpc>
                          <a:spcPct val="100000"/>
                        </a:lnSpc>
                        <a:spcBef>
                          <a:spcPts val="375"/>
                        </a:spcBef>
                      </a:pPr>
                      <a:r>
                        <a:rPr sz="1400" spc="-50" dirty="0">
                          <a:latin typeface="+mn-lt"/>
                          <a:cs typeface="Arial"/>
                        </a:rPr>
                        <a:t>-</a:t>
                      </a:r>
                      <a:endParaRPr sz="1400">
                        <a:latin typeface="+mn-lt"/>
                        <a:cs typeface="Arial"/>
                      </a:endParaRPr>
                    </a:p>
                  </a:txBody>
                  <a:tcPr marL="0" marR="0" marT="3571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9060">
                        <a:lnSpc>
                          <a:spcPct val="100000"/>
                        </a:lnSpc>
                        <a:spcBef>
                          <a:spcPts val="375"/>
                        </a:spcBef>
                      </a:pPr>
                      <a:r>
                        <a:rPr sz="1400" spc="-50" dirty="0">
                          <a:latin typeface="+mn-lt"/>
                          <a:cs typeface="Arial"/>
                        </a:rPr>
                        <a:t>1</a:t>
                      </a:r>
                      <a:endParaRPr sz="1400">
                        <a:latin typeface="+mn-lt"/>
                        <a:cs typeface="Arial"/>
                      </a:endParaRPr>
                    </a:p>
                  </a:txBody>
                  <a:tcPr marL="0" marR="0" marT="3571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FFFF">
                        <a:alpha val="30195"/>
                      </a:srgbClr>
                    </a:solidFill>
                  </a:tcPr>
                </a:tc>
                <a:tc vMerge="1">
                  <a:txBody>
                    <a:bodyPr/>
                    <a:lstStyle/>
                    <a:p>
                      <a:endParaRPr/>
                    </a:p>
                  </a:txBody>
                  <a:tcPr marL="0" marR="0" marT="0" marB="0">
                    <a:lnL w="9525">
                      <a:solidFill>
                        <a:srgbClr val="000000"/>
                      </a:solidFill>
                      <a:prstDash val="solid"/>
                    </a:lnL>
                  </a:tcPr>
                </a:tc>
                <a:extLst>
                  <a:ext uri="{0D108BD9-81ED-4DB2-BD59-A6C34878D82A}">
                    <a16:rowId xmlns:a16="http://schemas.microsoft.com/office/drawing/2014/main" val="10007"/>
                  </a:ext>
                </a:extLst>
              </a:tr>
              <a:tr h="387703">
                <a:tc vMerge="1">
                  <a:txBody>
                    <a:bodyPr/>
                    <a:lstStyle/>
                    <a:p>
                      <a:endParaRPr/>
                    </a:p>
                  </a:txBody>
                  <a:tcPr marL="0" marR="0" marT="0" marB="0"/>
                </a:tc>
                <a:tc vMerge="1">
                  <a:txBody>
                    <a:bodyPr/>
                    <a:lstStyle/>
                    <a:p>
                      <a:endParaRPr/>
                    </a:p>
                  </a:txBody>
                  <a:tcPr marL="0" marR="0" marT="0" marB="0">
                    <a:lnR w="9525">
                      <a:solidFill>
                        <a:srgbClr val="000000"/>
                      </a:solidFill>
                      <a:prstDash val="solid"/>
                    </a:lnR>
                    <a:solidFill>
                      <a:srgbClr val="FFFFFF">
                        <a:alpha val="19999"/>
                      </a:srgbClr>
                    </a:solidFill>
                  </a:tcPr>
                </a:tc>
                <a:tc>
                  <a:txBody>
                    <a:bodyPr/>
                    <a:lstStyle/>
                    <a:p>
                      <a:pPr marL="92075">
                        <a:lnSpc>
                          <a:spcPct val="100000"/>
                        </a:lnSpc>
                        <a:spcBef>
                          <a:spcPts val="570"/>
                        </a:spcBef>
                      </a:pPr>
                      <a:r>
                        <a:rPr lang="en-US" sz="1400" spc="-25" dirty="0">
                          <a:latin typeface="+mn-lt"/>
                          <a:cs typeface="Arial"/>
                        </a:rPr>
                        <a:t>Snail</a:t>
                      </a:r>
                      <a:endParaRPr sz="1400" dirty="0">
                        <a:latin typeface="+mn-lt"/>
                        <a:cs typeface="Arial"/>
                      </a:endParaRPr>
                    </a:p>
                  </a:txBody>
                  <a:tcPr marL="0" marR="0" marT="54293" marB="0">
                    <a:lnL w="9525">
                      <a:solidFill>
                        <a:srgbClr val="000000"/>
                      </a:solidFill>
                      <a:prstDash val="solid"/>
                    </a:lnL>
                    <a:lnR w="9525">
                      <a:solidFill>
                        <a:srgbClr val="000000"/>
                      </a:solidFill>
                      <a:prstDash val="solid"/>
                    </a:lnR>
                    <a:lnT w="9525">
                      <a:solidFill>
                        <a:srgbClr val="000000"/>
                      </a:solidFill>
                      <a:prstDash val="solid"/>
                    </a:lnT>
                    <a:lnB w="28575">
                      <a:solidFill>
                        <a:srgbClr val="000000"/>
                      </a:solidFill>
                      <a:prstDash val="solid"/>
                    </a:lnB>
                  </a:tcPr>
                </a:tc>
                <a:tc>
                  <a:txBody>
                    <a:bodyPr/>
                    <a:lstStyle/>
                    <a:p>
                      <a:pPr marL="92710">
                        <a:lnSpc>
                          <a:spcPct val="100000"/>
                        </a:lnSpc>
                        <a:spcBef>
                          <a:spcPts val="570"/>
                        </a:spcBef>
                      </a:pPr>
                      <a:r>
                        <a:rPr sz="1400" spc="-10" dirty="0">
                          <a:latin typeface="+mn-lt"/>
                          <a:cs typeface="Arial"/>
                        </a:rPr>
                        <a:t>11</a:t>
                      </a:r>
                      <a:r>
                        <a:rPr sz="1400" spc="-125" dirty="0">
                          <a:latin typeface="+mn-lt"/>
                          <a:cs typeface="Arial"/>
                        </a:rPr>
                        <a:t> </a:t>
                      </a:r>
                      <a:r>
                        <a:rPr sz="1400" dirty="0">
                          <a:latin typeface="+mn-lt"/>
                          <a:cs typeface="Arial"/>
                        </a:rPr>
                        <a:t>–</a:t>
                      </a:r>
                      <a:r>
                        <a:rPr sz="1400" spc="35" dirty="0">
                          <a:latin typeface="+mn-lt"/>
                          <a:cs typeface="Arial"/>
                        </a:rPr>
                        <a:t> </a:t>
                      </a:r>
                      <a:r>
                        <a:rPr sz="1400" spc="15" dirty="0">
                          <a:latin typeface="+mn-lt"/>
                          <a:cs typeface="Arial"/>
                        </a:rPr>
                        <a:t>12</a:t>
                      </a:r>
                      <a:endParaRPr sz="1400">
                        <a:latin typeface="+mn-lt"/>
                        <a:cs typeface="Arial"/>
                      </a:endParaRPr>
                    </a:p>
                  </a:txBody>
                  <a:tcPr marL="0" marR="0" marT="54293" marB="0">
                    <a:lnL w="9525">
                      <a:solidFill>
                        <a:srgbClr val="000000"/>
                      </a:solidFill>
                      <a:prstDash val="solid"/>
                    </a:lnL>
                    <a:lnR w="9525">
                      <a:solidFill>
                        <a:srgbClr val="000000"/>
                      </a:solidFill>
                      <a:prstDash val="solid"/>
                    </a:lnR>
                    <a:lnT w="9525">
                      <a:solidFill>
                        <a:srgbClr val="000000"/>
                      </a:solidFill>
                      <a:prstDash val="solid"/>
                    </a:lnT>
                    <a:lnB w="28575">
                      <a:solidFill>
                        <a:srgbClr val="000000"/>
                      </a:solidFill>
                      <a:prstDash val="solid"/>
                    </a:lnB>
                  </a:tcPr>
                </a:tc>
                <a:tc>
                  <a:txBody>
                    <a:bodyPr/>
                    <a:lstStyle/>
                    <a:p>
                      <a:pPr marL="93980">
                        <a:lnSpc>
                          <a:spcPct val="100000"/>
                        </a:lnSpc>
                        <a:spcBef>
                          <a:spcPts val="570"/>
                        </a:spcBef>
                      </a:pPr>
                      <a:r>
                        <a:rPr sz="1400" dirty="0">
                          <a:latin typeface="+mn-lt"/>
                          <a:cs typeface="Arial"/>
                        </a:rPr>
                        <a:t>0,3</a:t>
                      </a:r>
                      <a:r>
                        <a:rPr sz="1400" spc="-35" dirty="0">
                          <a:latin typeface="+mn-lt"/>
                          <a:cs typeface="Arial"/>
                        </a:rPr>
                        <a:t> </a:t>
                      </a:r>
                      <a:r>
                        <a:rPr sz="1400" dirty="0">
                          <a:latin typeface="+mn-lt"/>
                          <a:cs typeface="Arial"/>
                        </a:rPr>
                        <a:t>-</a:t>
                      </a:r>
                      <a:r>
                        <a:rPr sz="1400" spc="-15" dirty="0">
                          <a:latin typeface="+mn-lt"/>
                          <a:cs typeface="Arial"/>
                        </a:rPr>
                        <a:t> </a:t>
                      </a:r>
                      <a:r>
                        <a:rPr sz="1400" spc="-25" dirty="0">
                          <a:latin typeface="+mn-lt"/>
                          <a:cs typeface="Arial"/>
                        </a:rPr>
                        <a:t>0,7</a:t>
                      </a:r>
                      <a:endParaRPr sz="1400">
                        <a:latin typeface="+mn-lt"/>
                        <a:cs typeface="Arial"/>
                      </a:endParaRPr>
                    </a:p>
                  </a:txBody>
                  <a:tcPr marL="0" marR="0" marT="54293" marB="0">
                    <a:lnL w="9525">
                      <a:solidFill>
                        <a:srgbClr val="000000"/>
                      </a:solidFill>
                      <a:prstDash val="solid"/>
                    </a:lnL>
                    <a:lnR w="9525">
                      <a:solidFill>
                        <a:srgbClr val="000000"/>
                      </a:solidFill>
                      <a:prstDash val="solid"/>
                    </a:lnR>
                    <a:lnT w="9525">
                      <a:solidFill>
                        <a:srgbClr val="000000"/>
                      </a:solidFill>
                      <a:prstDash val="solid"/>
                    </a:lnT>
                    <a:lnB w="28575">
                      <a:solidFill>
                        <a:srgbClr val="000000"/>
                      </a:solidFill>
                      <a:prstDash val="solid"/>
                    </a:lnB>
                  </a:tcPr>
                </a:tc>
                <a:tc>
                  <a:txBody>
                    <a:bodyPr/>
                    <a:lstStyle/>
                    <a:p>
                      <a:pPr marL="95250">
                        <a:lnSpc>
                          <a:spcPct val="100000"/>
                        </a:lnSpc>
                        <a:spcBef>
                          <a:spcPts val="570"/>
                        </a:spcBef>
                      </a:pPr>
                      <a:r>
                        <a:rPr sz="1400" dirty="0">
                          <a:latin typeface="+mn-lt"/>
                          <a:cs typeface="Arial"/>
                        </a:rPr>
                        <a:t>3,9</a:t>
                      </a:r>
                      <a:r>
                        <a:rPr sz="1400" spc="-35" dirty="0">
                          <a:latin typeface="+mn-lt"/>
                          <a:cs typeface="Arial"/>
                        </a:rPr>
                        <a:t> </a:t>
                      </a:r>
                      <a:r>
                        <a:rPr sz="1400" dirty="0">
                          <a:latin typeface="+mn-lt"/>
                          <a:cs typeface="Arial"/>
                        </a:rPr>
                        <a:t>-</a:t>
                      </a:r>
                      <a:r>
                        <a:rPr sz="1400" spc="-15" dirty="0">
                          <a:latin typeface="+mn-lt"/>
                          <a:cs typeface="Arial"/>
                        </a:rPr>
                        <a:t> </a:t>
                      </a:r>
                      <a:r>
                        <a:rPr sz="1400" spc="-25" dirty="0">
                          <a:latin typeface="+mn-lt"/>
                          <a:cs typeface="Arial"/>
                        </a:rPr>
                        <a:t>8,3</a:t>
                      </a:r>
                      <a:endParaRPr sz="1400">
                        <a:latin typeface="+mn-lt"/>
                        <a:cs typeface="Arial"/>
                      </a:endParaRPr>
                    </a:p>
                  </a:txBody>
                  <a:tcPr marL="0" marR="0" marT="54293" marB="0">
                    <a:lnL w="9525">
                      <a:solidFill>
                        <a:srgbClr val="000000"/>
                      </a:solidFill>
                      <a:prstDash val="solid"/>
                    </a:lnL>
                    <a:lnR w="9525">
                      <a:solidFill>
                        <a:srgbClr val="000000"/>
                      </a:solidFill>
                      <a:prstDash val="solid"/>
                    </a:lnR>
                    <a:lnT w="9525">
                      <a:solidFill>
                        <a:srgbClr val="000000"/>
                      </a:solidFill>
                      <a:prstDash val="solid"/>
                    </a:lnT>
                    <a:lnB w="28575">
                      <a:solidFill>
                        <a:srgbClr val="000000"/>
                      </a:solidFill>
                      <a:prstDash val="solid"/>
                    </a:lnB>
                  </a:tcPr>
                </a:tc>
                <a:tc>
                  <a:txBody>
                    <a:bodyPr/>
                    <a:lstStyle/>
                    <a:p>
                      <a:pPr marL="95885">
                        <a:lnSpc>
                          <a:spcPct val="100000"/>
                        </a:lnSpc>
                        <a:spcBef>
                          <a:spcPts val="570"/>
                        </a:spcBef>
                      </a:pPr>
                      <a:r>
                        <a:rPr sz="1400" dirty="0">
                          <a:latin typeface="+mn-lt"/>
                          <a:cs typeface="Arial"/>
                        </a:rPr>
                        <a:t>1</a:t>
                      </a:r>
                      <a:r>
                        <a:rPr sz="1400" spc="-50" dirty="0">
                          <a:latin typeface="+mn-lt"/>
                          <a:cs typeface="Arial"/>
                        </a:rPr>
                        <a:t> </a:t>
                      </a:r>
                      <a:r>
                        <a:rPr sz="1400" dirty="0">
                          <a:latin typeface="+mn-lt"/>
                          <a:cs typeface="Arial"/>
                        </a:rPr>
                        <a:t>-</a:t>
                      </a:r>
                      <a:r>
                        <a:rPr sz="1400" spc="45" dirty="0">
                          <a:latin typeface="+mn-lt"/>
                          <a:cs typeface="Arial"/>
                        </a:rPr>
                        <a:t> </a:t>
                      </a:r>
                      <a:r>
                        <a:rPr sz="1400" spc="-25" dirty="0">
                          <a:latin typeface="+mn-lt"/>
                          <a:cs typeface="Arial"/>
                        </a:rPr>
                        <a:t>4,3</a:t>
                      </a:r>
                      <a:endParaRPr sz="1400" dirty="0">
                        <a:latin typeface="+mn-lt"/>
                        <a:cs typeface="Arial"/>
                      </a:endParaRPr>
                    </a:p>
                  </a:txBody>
                  <a:tcPr marL="0" marR="0" marT="54293" marB="0">
                    <a:lnL w="9525">
                      <a:solidFill>
                        <a:srgbClr val="000000"/>
                      </a:solidFill>
                      <a:prstDash val="solid"/>
                    </a:lnL>
                    <a:lnR w="9525">
                      <a:solidFill>
                        <a:srgbClr val="000000"/>
                      </a:solidFill>
                      <a:prstDash val="solid"/>
                    </a:lnR>
                    <a:lnT w="9525">
                      <a:solidFill>
                        <a:srgbClr val="000000"/>
                      </a:solidFill>
                      <a:prstDash val="solid"/>
                    </a:lnT>
                    <a:lnB w="28575">
                      <a:solidFill>
                        <a:srgbClr val="000000"/>
                      </a:solidFill>
                      <a:prstDash val="solid"/>
                    </a:lnB>
                  </a:tcPr>
                </a:tc>
                <a:tc>
                  <a:txBody>
                    <a:bodyPr/>
                    <a:lstStyle/>
                    <a:p>
                      <a:pPr marL="96520">
                        <a:lnSpc>
                          <a:spcPct val="100000"/>
                        </a:lnSpc>
                        <a:spcBef>
                          <a:spcPts val="570"/>
                        </a:spcBef>
                      </a:pPr>
                      <a:r>
                        <a:rPr sz="1400" dirty="0">
                          <a:latin typeface="+mn-lt"/>
                          <a:cs typeface="Arial"/>
                        </a:rPr>
                        <a:t>1310</a:t>
                      </a:r>
                      <a:r>
                        <a:rPr sz="1400" spc="-65" dirty="0">
                          <a:latin typeface="+mn-lt"/>
                          <a:cs typeface="Arial"/>
                        </a:rPr>
                        <a:t> </a:t>
                      </a:r>
                      <a:r>
                        <a:rPr sz="1400" dirty="0">
                          <a:latin typeface="+mn-lt"/>
                          <a:cs typeface="Arial"/>
                        </a:rPr>
                        <a:t>-</a:t>
                      </a:r>
                      <a:r>
                        <a:rPr sz="1400" spc="55" dirty="0">
                          <a:latin typeface="+mn-lt"/>
                          <a:cs typeface="Arial"/>
                        </a:rPr>
                        <a:t> </a:t>
                      </a:r>
                      <a:r>
                        <a:rPr sz="1400" spc="-20" dirty="0">
                          <a:latin typeface="+mn-lt"/>
                          <a:cs typeface="Arial"/>
                        </a:rPr>
                        <a:t>1660</a:t>
                      </a:r>
                      <a:endParaRPr sz="1400">
                        <a:latin typeface="+mn-lt"/>
                        <a:cs typeface="Arial"/>
                      </a:endParaRPr>
                    </a:p>
                  </a:txBody>
                  <a:tcPr marL="0" marR="0" marT="54293" marB="0">
                    <a:lnL w="9525">
                      <a:solidFill>
                        <a:srgbClr val="000000"/>
                      </a:solidFill>
                      <a:prstDash val="solid"/>
                    </a:lnL>
                    <a:lnR w="9525">
                      <a:solidFill>
                        <a:srgbClr val="000000"/>
                      </a:solidFill>
                      <a:prstDash val="solid"/>
                    </a:lnR>
                    <a:lnT w="9525">
                      <a:solidFill>
                        <a:srgbClr val="000000"/>
                      </a:solidFill>
                      <a:prstDash val="solid"/>
                    </a:lnT>
                    <a:lnB w="28575">
                      <a:solidFill>
                        <a:srgbClr val="000000"/>
                      </a:solidFill>
                      <a:prstDash val="solid"/>
                    </a:lnB>
                  </a:tcPr>
                </a:tc>
                <a:tc>
                  <a:txBody>
                    <a:bodyPr/>
                    <a:lstStyle/>
                    <a:p>
                      <a:pPr marL="98425">
                        <a:lnSpc>
                          <a:spcPct val="100000"/>
                        </a:lnSpc>
                        <a:spcBef>
                          <a:spcPts val="570"/>
                        </a:spcBef>
                      </a:pPr>
                      <a:r>
                        <a:rPr sz="1400" dirty="0">
                          <a:latin typeface="+mn-lt"/>
                          <a:cs typeface="Arial"/>
                        </a:rPr>
                        <a:t>51</a:t>
                      </a:r>
                      <a:r>
                        <a:rPr sz="1400" spc="-30" dirty="0">
                          <a:latin typeface="+mn-lt"/>
                          <a:cs typeface="Arial"/>
                        </a:rPr>
                        <a:t> </a:t>
                      </a:r>
                      <a:r>
                        <a:rPr sz="1400" dirty="0">
                          <a:latin typeface="+mn-lt"/>
                          <a:cs typeface="Arial"/>
                        </a:rPr>
                        <a:t>- </a:t>
                      </a:r>
                      <a:r>
                        <a:rPr sz="1400" spc="-20" dirty="0">
                          <a:latin typeface="+mn-lt"/>
                          <a:cs typeface="Arial"/>
                        </a:rPr>
                        <a:t>1210</a:t>
                      </a:r>
                      <a:endParaRPr sz="1400">
                        <a:latin typeface="+mn-lt"/>
                        <a:cs typeface="Arial"/>
                      </a:endParaRPr>
                    </a:p>
                  </a:txBody>
                  <a:tcPr marL="0" marR="0" marT="54293" marB="0">
                    <a:lnL w="9525">
                      <a:solidFill>
                        <a:srgbClr val="000000"/>
                      </a:solidFill>
                      <a:prstDash val="solid"/>
                    </a:lnL>
                    <a:lnR w="9525">
                      <a:solidFill>
                        <a:srgbClr val="000000"/>
                      </a:solidFill>
                      <a:prstDash val="solid"/>
                    </a:lnR>
                    <a:lnT w="9525">
                      <a:solidFill>
                        <a:srgbClr val="000000"/>
                      </a:solidFill>
                      <a:prstDash val="solid"/>
                    </a:lnT>
                    <a:lnB w="28575">
                      <a:solidFill>
                        <a:srgbClr val="000000"/>
                      </a:solidFill>
                      <a:prstDash val="solid"/>
                    </a:lnB>
                    <a:solidFill>
                      <a:srgbClr val="FFFFFF">
                        <a:alpha val="19999"/>
                      </a:srgbClr>
                    </a:solidFill>
                  </a:tcPr>
                </a:tc>
                <a:tc>
                  <a:txBody>
                    <a:bodyPr/>
                    <a:lstStyle/>
                    <a:p>
                      <a:pPr marL="99060">
                        <a:lnSpc>
                          <a:spcPct val="100000"/>
                        </a:lnSpc>
                        <a:spcBef>
                          <a:spcPts val="570"/>
                        </a:spcBef>
                      </a:pPr>
                      <a:r>
                        <a:rPr sz="1400" spc="-50" dirty="0">
                          <a:latin typeface="+mn-lt"/>
                          <a:cs typeface="Arial"/>
                        </a:rPr>
                        <a:t>-</a:t>
                      </a:r>
                      <a:endParaRPr sz="1400" dirty="0">
                        <a:latin typeface="+mn-lt"/>
                        <a:cs typeface="Arial"/>
                      </a:endParaRPr>
                    </a:p>
                  </a:txBody>
                  <a:tcPr marL="0" marR="0" marT="54293" marB="0">
                    <a:lnL w="9525">
                      <a:solidFill>
                        <a:srgbClr val="000000"/>
                      </a:solidFill>
                      <a:prstDash val="solid"/>
                    </a:lnL>
                    <a:lnR w="9525">
                      <a:solidFill>
                        <a:srgbClr val="000000"/>
                      </a:solidFill>
                      <a:prstDash val="solid"/>
                    </a:lnR>
                    <a:lnT w="9525">
                      <a:solidFill>
                        <a:srgbClr val="000000"/>
                      </a:solidFill>
                      <a:prstDash val="solid"/>
                    </a:lnT>
                    <a:lnB w="28575">
                      <a:solidFill>
                        <a:srgbClr val="000000"/>
                      </a:solidFill>
                      <a:prstDash val="solid"/>
                    </a:lnB>
                  </a:tcPr>
                </a:tc>
                <a:tc vMerge="1">
                  <a:txBody>
                    <a:bodyPr/>
                    <a:lstStyle/>
                    <a:p>
                      <a:endParaRPr/>
                    </a:p>
                  </a:txBody>
                  <a:tcPr marL="0" marR="0" marT="0" marB="0">
                    <a:lnL w="9525">
                      <a:solidFill>
                        <a:srgbClr val="000000"/>
                      </a:solidFill>
                      <a:prstDash val="solid"/>
                    </a:ln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3994626898"/>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a:spLocks noGrp="1"/>
          </p:cNvSpPr>
          <p:nvPr>
            <p:ph type="title"/>
          </p:nvPr>
        </p:nvSpPr>
        <p:spPr>
          <a:xfrm>
            <a:off x="598759" y="1457106"/>
            <a:ext cx="10032847" cy="302647"/>
          </a:xfrm>
          <a:prstGeom prst="rect">
            <a:avLst/>
          </a:prstGeom>
        </p:spPr>
        <p:txBody>
          <a:bodyPr spcFirstLastPara="1" vert="horz" wrap="square" lIns="0" tIns="12700" rIns="0" bIns="0" rtlCol="0" anchor="ctr" anchorCtr="0">
            <a:spAutoFit/>
          </a:bodyPr>
          <a:lstStyle/>
          <a:p>
            <a:pPr marL="12700">
              <a:spcBef>
                <a:spcPts val="100"/>
              </a:spcBef>
            </a:pPr>
            <a:r>
              <a:rPr lang="en-US" sz="1800">
                <a:solidFill>
                  <a:schemeClr val="tx1"/>
                </a:solidFill>
              </a:rPr>
              <a:t>The chemical composition of muscle tissue in fatty and lean fish species (%)</a:t>
            </a:r>
            <a:endParaRPr sz="1800" dirty="0">
              <a:latin typeface="+mn-lt"/>
            </a:endParaRPr>
          </a:p>
        </p:txBody>
      </p:sp>
      <p:graphicFrame>
        <p:nvGraphicFramePr>
          <p:cNvPr id="8" name="object 4"/>
          <p:cNvGraphicFramePr>
            <a:graphicFrameLocks noGrp="1"/>
          </p:cNvGraphicFramePr>
          <p:nvPr>
            <p:extLst>
              <p:ext uri="{D42A27DB-BD31-4B8C-83A1-F6EECF244321}">
                <p14:modId xmlns:p14="http://schemas.microsoft.com/office/powerpoint/2010/main" val="2030854744"/>
              </p:ext>
            </p:extLst>
          </p:nvPr>
        </p:nvGraphicFramePr>
        <p:xfrm>
          <a:off x="997879" y="1971191"/>
          <a:ext cx="10196241" cy="1680210"/>
        </p:xfrm>
        <a:graphic>
          <a:graphicData uri="http://schemas.openxmlformats.org/drawingml/2006/table">
            <a:tbl>
              <a:tblPr firstRow="1" bandRow="1">
                <a:tableStyleId>{2D5ABB26-0587-4C30-8999-92F81FD0307C}</a:tableStyleId>
              </a:tblPr>
              <a:tblGrid>
                <a:gridCol w="1455573">
                  <a:extLst>
                    <a:ext uri="{9D8B030D-6E8A-4147-A177-3AD203B41FA5}">
                      <a16:colId xmlns:a16="http://schemas.microsoft.com/office/drawing/2014/main" val="20000"/>
                    </a:ext>
                  </a:extLst>
                </a:gridCol>
                <a:gridCol w="1252452">
                  <a:extLst>
                    <a:ext uri="{9D8B030D-6E8A-4147-A177-3AD203B41FA5}">
                      <a16:colId xmlns:a16="http://schemas.microsoft.com/office/drawing/2014/main" val="20001"/>
                    </a:ext>
                  </a:extLst>
                </a:gridCol>
                <a:gridCol w="1661906">
                  <a:extLst>
                    <a:ext uri="{9D8B030D-6E8A-4147-A177-3AD203B41FA5}">
                      <a16:colId xmlns:a16="http://schemas.microsoft.com/office/drawing/2014/main" val="20002"/>
                    </a:ext>
                  </a:extLst>
                </a:gridCol>
                <a:gridCol w="1454770">
                  <a:extLst>
                    <a:ext uri="{9D8B030D-6E8A-4147-A177-3AD203B41FA5}">
                      <a16:colId xmlns:a16="http://schemas.microsoft.com/office/drawing/2014/main" val="20003"/>
                    </a:ext>
                  </a:extLst>
                </a:gridCol>
                <a:gridCol w="2179748">
                  <a:extLst>
                    <a:ext uri="{9D8B030D-6E8A-4147-A177-3AD203B41FA5}">
                      <a16:colId xmlns:a16="http://schemas.microsoft.com/office/drawing/2014/main" val="20004"/>
                    </a:ext>
                  </a:extLst>
                </a:gridCol>
                <a:gridCol w="2166392">
                  <a:extLst>
                    <a:ext uri="{9D8B030D-6E8A-4147-A177-3AD203B41FA5}">
                      <a16:colId xmlns:a16="http://schemas.microsoft.com/office/drawing/2014/main" val="20005"/>
                    </a:ext>
                  </a:extLst>
                </a:gridCol>
                <a:gridCol w="25400">
                  <a:extLst>
                    <a:ext uri="{9D8B030D-6E8A-4147-A177-3AD203B41FA5}">
                      <a16:colId xmlns:a16="http://schemas.microsoft.com/office/drawing/2014/main" val="20006"/>
                    </a:ext>
                  </a:extLst>
                </a:gridCol>
              </a:tblGrid>
              <a:tr h="696277">
                <a:tc>
                  <a:txBody>
                    <a:bodyPr/>
                    <a:lstStyle/>
                    <a:p>
                      <a:pPr>
                        <a:lnSpc>
                          <a:spcPct val="100000"/>
                        </a:lnSpc>
                      </a:pPr>
                      <a:endParaRPr sz="1400" dirty="0">
                        <a:latin typeface="+mn-lt"/>
                        <a:cs typeface="Times New Roman"/>
                      </a:endParaRPr>
                    </a:p>
                  </a:txBody>
                  <a:tcPr marL="0" marR="0" marT="0" marB="0">
                    <a:lnL w="28575">
                      <a:solidFill>
                        <a:srgbClr val="000000"/>
                      </a:solidFill>
                      <a:prstDash val="solid"/>
                    </a:lnL>
                    <a:lnR w="12700">
                      <a:solidFill>
                        <a:srgbClr val="000000"/>
                      </a:solidFill>
                      <a:prstDash val="solid"/>
                    </a:lnR>
                    <a:lnT w="28575">
                      <a:solidFill>
                        <a:srgbClr val="000000"/>
                      </a:solidFill>
                      <a:prstDash val="solid"/>
                    </a:lnT>
                    <a:lnB w="12700">
                      <a:solidFill>
                        <a:srgbClr val="000000"/>
                      </a:solidFill>
                      <a:prstDash val="solid"/>
                    </a:lnB>
                  </a:tcPr>
                </a:tc>
                <a:tc>
                  <a:txBody>
                    <a:bodyPr/>
                    <a:lstStyle/>
                    <a:p>
                      <a:pPr marL="172720">
                        <a:lnSpc>
                          <a:spcPct val="100000"/>
                        </a:lnSpc>
                        <a:spcBef>
                          <a:spcPts val="470"/>
                        </a:spcBef>
                      </a:pPr>
                      <a:r>
                        <a:rPr sz="1400" b="1" spc="-10" dirty="0">
                          <a:solidFill>
                            <a:srgbClr val="008000"/>
                          </a:solidFill>
                          <a:latin typeface="+mn-lt"/>
                          <a:cs typeface="Arial"/>
                        </a:rPr>
                        <a:t>Water</a:t>
                      </a:r>
                      <a:endParaRPr sz="1400" dirty="0">
                        <a:latin typeface="+mn-lt"/>
                        <a:cs typeface="Arial"/>
                      </a:endParaRPr>
                    </a:p>
                  </a:txBody>
                  <a:tcPr marL="0" marR="0" marT="28575" marB="0">
                    <a:lnL w="12700">
                      <a:solidFill>
                        <a:srgbClr val="000000"/>
                      </a:solidFill>
                      <a:prstDash val="solid"/>
                    </a:lnL>
                    <a:lnR w="12700">
                      <a:solidFill>
                        <a:srgbClr val="000000"/>
                      </a:solidFill>
                      <a:prstDash val="solid"/>
                    </a:lnR>
                    <a:lnT w="28575">
                      <a:solidFill>
                        <a:srgbClr val="000000"/>
                      </a:solidFill>
                      <a:prstDash val="solid"/>
                    </a:lnT>
                    <a:lnB w="12700">
                      <a:solidFill>
                        <a:srgbClr val="000000"/>
                      </a:solidFill>
                      <a:prstDash val="solid"/>
                    </a:lnB>
                  </a:tcPr>
                </a:tc>
                <a:tc>
                  <a:txBody>
                    <a:bodyPr/>
                    <a:lstStyle/>
                    <a:p>
                      <a:pPr marL="266065">
                        <a:lnSpc>
                          <a:spcPct val="100000"/>
                        </a:lnSpc>
                        <a:spcBef>
                          <a:spcPts val="470"/>
                        </a:spcBef>
                      </a:pPr>
                      <a:r>
                        <a:rPr sz="1400" b="1" spc="-10" dirty="0">
                          <a:solidFill>
                            <a:srgbClr val="008000"/>
                          </a:solidFill>
                          <a:latin typeface="+mn-lt"/>
                          <a:cs typeface="Arial"/>
                        </a:rPr>
                        <a:t>Protein</a:t>
                      </a:r>
                      <a:endParaRPr sz="1400" dirty="0">
                        <a:latin typeface="+mn-lt"/>
                        <a:cs typeface="Arial"/>
                      </a:endParaRPr>
                    </a:p>
                  </a:txBody>
                  <a:tcPr marL="0" marR="0" marT="28575" marB="0">
                    <a:lnL w="12700">
                      <a:solidFill>
                        <a:srgbClr val="000000"/>
                      </a:solidFill>
                      <a:prstDash val="solid"/>
                    </a:lnL>
                    <a:lnR w="12700">
                      <a:solidFill>
                        <a:srgbClr val="000000"/>
                      </a:solidFill>
                      <a:prstDash val="solid"/>
                    </a:lnR>
                    <a:lnT w="28575">
                      <a:solidFill>
                        <a:srgbClr val="000000"/>
                      </a:solidFill>
                      <a:prstDash val="solid"/>
                    </a:lnT>
                    <a:lnB w="12700">
                      <a:solidFill>
                        <a:srgbClr val="000000"/>
                      </a:solidFill>
                      <a:prstDash val="solid"/>
                    </a:lnB>
                  </a:tcPr>
                </a:tc>
                <a:tc>
                  <a:txBody>
                    <a:bodyPr/>
                    <a:lstStyle/>
                    <a:p>
                      <a:pPr marL="320040">
                        <a:lnSpc>
                          <a:spcPct val="100000"/>
                        </a:lnSpc>
                        <a:spcBef>
                          <a:spcPts val="300"/>
                        </a:spcBef>
                      </a:pPr>
                      <a:r>
                        <a:rPr sz="1400" b="1" spc="-10" dirty="0" err="1">
                          <a:solidFill>
                            <a:srgbClr val="008000"/>
                          </a:solidFill>
                          <a:latin typeface="+mn-lt"/>
                          <a:cs typeface="Arial"/>
                        </a:rPr>
                        <a:t>Lipit</a:t>
                      </a:r>
                      <a:r>
                        <a:rPr lang="en-US" sz="1400" b="1" spc="-10" dirty="0" err="1">
                          <a:solidFill>
                            <a:srgbClr val="008000"/>
                          </a:solidFill>
                          <a:latin typeface="+mn-lt"/>
                          <a:cs typeface="Arial"/>
                        </a:rPr>
                        <a:t>s</a:t>
                      </a:r>
                      <a:endParaRPr sz="1400" dirty="0">
                        <a:latin typeface="+mn-lt"/>
                        <a:cs typeface="Arial"/>
                      </a:endParaRPr>
                    </a:p>
                  </a:txBody>
                  <a:tcPr marL="0" marR="0" marT="28575" marB="0">
                    <a:lnL w="12700">
                      <a:solidFill>
                        <a:srgbClr val="000000"/>
                      </a:solidFill>
                      <a:prstDash val="solid"/>
                    </a:lnL>
                    <a:lnR w="12700">
                      <a:solidFill>
                        <a:srgbClr val="000000"/>
                      </a:solidFill>
                      <a:prstDash val="solid"/>
                    </a:lnR>
                    <a:lnT w="28575">
                      <a:solidFill>
                        <a:srgbClr val="000000"/>
                      </a:solidFill>
                      <a:prstDash val="solid"/>
                    </a:lnT>
                    <a:lnB w="12700">
                      <a:solidFill>
                        <a:srgbClr val="000000"/>
                      </a:solidFill>
                      <a:prstDash val="solid"/>
                    </a:lnB>
                  </a:tcPr>
                </a:tc>
                <a:tc>
                  <a:txBody>
                    <a:bodyPr/>
                    <a:lstStyle/>
                    <a:p>
                      <a:pPr marR="3810" algn="ctr">
                        <a:lnSpc>
                          <a:spcPct val="100000"/>
                        </a:lnSpc>
                        <a:spcBef>
                          <a:spcPts val="300"/>
                        </a:spcBef>
                      </a:pPr>
                      <a:r>
                        <a:rPr sz="1400" b="1" spc="-10" dirty="0">
                          <a:solidFill>
                            <a:srgbClr val="008000"/>
                          </a:solidFill>
                          <a:latin typeface="+mn-lt"/>
                          <a:cs typeface="Arial"/>
                        </a:rPr>
                        <a:t>Gluxit</a:t>
                      </a:r>
                      <a:endParaRPr sz="1400">
                        <a:latin typeface="+mn-lt"/>
                        <a:cs typeface="Arial"/>
                      </a:endParaRPr>
                    </a:p>
                    <a:p>
                      <a:pPr marR="1270" algn="ctr">
                        <a:lnSpc>
                          <a:spcPct val="100000"/>
                        </a:lnSpc>
                        <a:spcBef>
                          <a:spcPts val="470"/>
                        </a:spcBef>
                      </a:pPr>
                      <a:r>
                        <a:rPr sz="1400" b="1" spc="-10" dirty="0">
                          <a:solidFill>
                            <a:srgbClr val="008000"/>
                          </a:solidFill>
                          <a:latin typeface="+mn-lt"/>
                          <a:cs typeface="Arial"/>
                        </a:rPr>
                        <a:t>Carbohydrate</a:t>
                      </a:r>
                      <a:endParaRPr sz="1400">
                        <a:latin typeface="+mn-lt"/>
                        <a:cs typeface="Arial"/>
                      </a:endParaRPr>
                    </a:p>
                  </a:txBody>
                  <a:tcPr marL="0" marR="0" marT="28575" marB="0">
                    <a:lnL w="12700">
                      <a:solidFill>
                        <a:srgbClr val="000000"/>
                      </a:solidFill>
                      <a:prstDash val="solid"/>
                    </a:lnL>
                    <a:lnR w="12700">
                      <a:solidFill>
                        <a:srgbClr val="000000"/>
                      </a:solidFill>
                      <a:prstDash val="solid"/>
                    </a:lnR>
                    <a:lnT w="28575">
                      <a:solidFill>
                        <a:srgbClr val="000000"/>
                      </a:solidFill>
                      <a:prstDash val="solid"/>
                    </a:lnT>
                    <a:lnB w="12700">
                      <a:solidFill>
                        <a:srgbClr val="000000"/>
                      </a:solidFill>
                      <a:prstDash val="solid"/>
                    </a:lnB>
                  </a:tcPr>
                </a:tc>
                <a:tc>
                  <a:txBody>
                    <a:bodyPr/>
                    <a:lstStyle/>
                    <a:p>
                      <a:pPr marL="156210">
                        <a:lnSpc>
                          <a:spcPct val="100000"/>
                        </a:lnSpc>
                        <a:spcBef>
                          <a:spcPts val="470"/>
                        </a:spcBef>
                      </a:pPr>
                      <a:r>
                        <a:rPr sz="1400" b="1" spc="-10" dirty="0">
                          <a:solidFill>
                            <a:srgbClr val="008000"/>
                          </a:solidFill>
                          <a:latin typeface="+mn-lt"/>
                          <a:cs typeface="Arial"/>
                        </a:rPr>
                        <a:t>Minerals</a:t>
                      </a:r>
                      <a:endParaRPr sz="1400" dirty="0">
                        <a:latin typeface="+mn-lt"/>
                        <a:cs typeface="Arial"/>
                      </a:endParaRPr>
                    </a:p>
                  </a:txBody>
                  <a:tcPr marL="0" marR="0" marT="28575" marB="0">
                    <a:lnL w="12700">
                      <a:solidFill>
                        <a:srgbClr val="000000"/>
                      </a:solidFill>
                      <a:prstDash val="solid"/>
                    </a:lnL>
                    <a:lnR w="28575">
                      <a:solidFill>
                        <a:srgbClr val="000000"/>
                      </a:solidFill>
                      <a:prstDash val="solid"/>
                    </a:lnR>
                    <a:lnT w="28575">
                      <a:solidFill>
                        <a:srgbClr val="000000"/>
                      </a:solidFill>
                      <a:prstDash val="solid"/>
                    </a:lnT>
                    <a:lnB w="12700">
                      <a:solidFill>
                        <a:srgbClr val="000000"/>
                      </a:solidFill>
                      <a:prstDash val="solid"/>
                    </a:lnB>
                  </a:tcPr>
                </a:tc>
                <a:tc rowSpan="3">
                  <a:txBody>
                    <a:bodyPr/>
                    <a:lstStyle/>
                    <a:p>
                      <a:pPr>
                        <a:lnSpc>
                          <a:spcPct val="100000"/>
                        </a:lnSpc>
                      </a:pPr>
                      <a:endParaRPr sz="1400">
                        <a:latin typeface="+mn-lt"/>
                        <a:cs typeface="Times New Roman"/>
                      </a:endParaRPr>
                    </a:p>
                  </a:txBody>
                  <a:tcPr marL="0" marR="0" marT="0" marB="0">
                    <a:lnL w="28575">
                      <a:solidFill>
                        <a:srgbClr val="000000"/>
                      </a:solidFill>
                      <a:prstDash val="solid"/>
                    </a:lnL>
                  </a:tcPr>
                </a:tc>
                <a:extLst>
                  <a:ext uri="{0D108BD9-81ED-4DB2-BD59-A6C34878D82A}">
                    <a16:rowId xmlns:a16="http://schemas.microsoft.com/office/drawing/2014/main" val="10000"/>
                  </a:ext>
                </a:extLst>
              </a:tr>
              <a:tr h="521018">
                <a:tc>
                  <a:txBody>
                    <a:bodyPr/>
                    <a:lstStyle/>
                    <a:p>
                      <a:pPr marL="98425">
                        <a:lnSpc>
                          <a:spcPct val="100000"/>
                        </a:lnSpc>
                        <a:spcBef>
                          <a:spcPts val="310"/>
                        </a:spcBef>
                      </a:pPr>
                      <a:r>
                        <a:rPr lang="en-US" sz="1400" b="1" dirty="0">
                          <a:solidFill>
                            <a:srgbClr val="3333FF"/>
                          </a:solidFill>
                          <a:latin typeface="+mn-lt"/>
                          <a:cs typeface="Arial"/>
                        </a:rPr>
                        <a:t>Lean fish</a:t>
                      </a:r>
                      <a:endParaRPr sz="1400" dirty="0">
                        <a:latin typeface="+mn-lt"/>
                        <a:cs typeface="Arial"/>
                      </a:endParaRPr>
                    </a:p>
                  </a:txBody>
                  <a:tcPr marL="0" marR="0" marT="29528" marB="0">
                    <a:lnL w="28575">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6985" algn="ctr">
                        <a:lnSpc>
                          <a:spcPct val="100000"/>
                        </a:lnSpc>
                        <a:spcBef>
                          <a:spcPts val="310"/>
                        </a:spcBef>
                      </a:pPr>
                      <a:r>
                        <a:rPr sz="1400" b="1" spc="-25" dirty="0">
                          <a:latin typeface="+mn-lt"/>
                          <a:cs typeface="Arial"/>
                        </a:rPr>
                        <a:t>80</a:t>
                      </a:r>
                      <a:endParaRPr sz="1400">
                        <a:latin typeface="+mn-lt"/>
                        <a:cs typeface="Arial"/>
                      </a:endParaRPr>
                    </a:p>
                  </a:txBody>
                  <a:tcPr marL="0" marR="0" marT="2952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ctr">
                        <a:lnSpc>
                          <a:spcPct val="100000"/>
                        </a:lnSpc>
                        <a:spcBef>
                          <a:spcPts val="310"/>
                        </a:spcBef>
                      </a:pPr>
                      <a:r>
                        <a:rPr sz="1400" b="1" spc="-20" dirty="0">
                          <a:latin typeface="+mn-lt"/>
                          <a:cs typeface="Arial"/>
                        </a:rPr>
                        <a:t>16-</a:t>
                      </a:r>
                      <a:r>
                        <a:rPr sz="1400" b="1" spc="-35" dirty="0">
                          <a:latin typeface="+mn-lt"/>
                          <a:cs typeface="Arial"/>
                        </a:rPr>
                        <a:t>19</a:t>
                      </a:r>
                      <a:endParaRPr sz="1400" dirty="0">
                        <a:latin typeface="+mn-lt"/>
                        <a:cs typeface="Arial"/>
                      </a:endParaRPr>
                    </a:p>
                  </a:txBody>
                  <a:tcPr marL="0" marR="0" marT="2952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3175" algn="ctr">
                        <a:lnSpc>
                          <a:spcPct val="100000"/>
                        </a:lnSpc>
                        <a:spcBef>
                          <a:spcPts val="310"/>
                        </a:spcBef>
                      </a:pPr>
                      <a:r>
                        <a:rPr sz="1400" b="1" spc="-10" dirty="0">
                          <a:solidFill>
                            <a:srgbClr val="CC0D01"/>
                          </a:solidFill>
                          <a:latin typeface="+mn-lt"/>
                          <a:cs typeface="Arial"/>
                        </a:rPr>
                        <a:t>0,1-</a:t>
                      </a:r>
                      <a:r>
                        <a:rPr sz="1400" b="1" spc="-50" dirty="0">
                          <a:solidFill>
                            <a:srgbClr val="CC0D01"/>
                          </a:solidFill>
                          <a:latin typeface="+mn-lt"/>
                          <a:cs typeface="Arial"/>
                        </a:rPr>
                        <a:t>2</a:t>
                      </a:r>
                      <a:endParaRPr sz="1400">
                        <a:latin typeface="+mn-lt"/>
                        <a:cs typeface="Arial"/>
                      </a:endParaRPr>
                    </a:p>
                  </a:txBody>
                  <a:tcPr marL="0" marR="0" marT="2952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ctr">
                        <a:lnSpc>
                          <a:spcPct val="100000"/>
                        </a:lnSpc>
                        <a:spcBef>
                          <a:spcPts val="310"/>
                        </a:spcBef>
                      </a:pPr>
                      <a:r>
                        <a:rPr sz="1400" b="1" spc="-20" dirty="0">
                          <a:latin typeface="+mn-lt"/>
                          <a:cs typeface="Arial"/>
                        </a:rPr>
                        <a:t>&lt;0,5</a:t>
                      </a:r>
                      <a:endParaRPr sz="1400">
                        <a:latin typeface="+mn-lt"/>
                        <a:cs typeface="Arial"/>
                      </a:endParaRPr>
                    </a:p>
                  </a:txBody>
                  <a:tcPr marL="0" marR="0" marT="2952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12065" algn="ctr">
                        <a:lnSpc>
                          <a:spcPct val="100000"/>
                        </a:lnSpc>
                        <a:spcBef>
                          <a:spcPts val="310"/>
                        </a:spcBef>
                      </a:pPr>
                      <a:r>
                        <a:rPr sz="1400" b="1" spc="-10" dirty="0">
                          <a:latin typeface="+mn-lt"/>
                          <a:cs typeface="Arial"/>
                        </a:rPr>
                        <a:t>0,5-</a:t>
                      </a:r>
                      <a:r>
                        <a:rPr sz="1400" b="1" spc="-50" dirty="0">
                          <a:latin typeface="+mn-lt"/>
                          <a:cs typeface="Arial"/>
                        </a:rPr>
                        <a:t>2</a:t>
                      </a:r>
                      <a:endParaRPr sz="1400">
                        <a:latin typeface="+mn-lt"/>
                        <a:cs typeface="Arial"/>
                      </a:endParaRPr>
                    </a:p>
                  </a:txBody>
                  <a:tcPr marL="0" marR="0" marT="29528" marB="0">
                    <a:lnL w="12700">
                      <a:solidFill>
                        <a:srgbClr val="000000"/>
                      </a:solidFill>
                      <a:prstDash val="solid"/>
                    </a:lnL>
                    <a:lnR w="28575">
                      <a:solidFill>
                        <a:srgbClr val="000000"/>
                      </a:solidFill>
                      <a:prstDash val="solid"/>
                    </a:lnR>
                    <a:lnT w="12700">
                      <a:solidFill>
                        <a:srgbClr val="000000"/>
                      </a:solidFill>
                      <a:prstDash val="solid"/>
                    </a:lnT>
                    <a:lnB w="12700">
                      <a:solidFill>
                        <a:srgbClr val="000000"/>
                      </a:solidFill>
                      <a:prstDash val="solid"/>
                    </a:lnB>
                  </a:tcPr>
                </a:tc>
                <a:tc vMerge="1">
                  <a:txBody>
                    <a:bodyPr/>
                    <a:lstStyle/>
                    <a:p>
                      <a:endParaRPr/>
                    </a:p>
                  </a:txBody>
                  <a:tcPr marL="0" marR="0" marT="0" marB="0">
                    <a:lnL w="28575">
                      <a:solidFill>
                        <a:srgbClr val="000000"/>
                      </a:solidFill>
                      <a:prstDash val="solid"/>
                    </a:lnL>
                  </a:tcPr>
                </a:tc>
                <a:extLst>
                  <a:ext uri="{0D108BD9-81ED-4DB2-BD59-A6C34878D82A}">
                    <a16:rowId xmlns:a16="http://schemas.microsoft.com/office/drawing/2014/main" val="10001"/>
                  </a:ext>
                </a:extLst>
              </a:tr>
              <a:tr h="462915">
                <a:tc>
                  <a:txBody>
                    <a:bodyPr/>
                    <a:lstStyle/>
                    <a:p>
                      <a:pPr marL="98425">
                        <a:lnSpc>
                          <a:spcPct val="100000"/>
                        </a:lnSpc>
                        <a:spcBef>
                          <a:spcPts val="320"/>
                        </a:spcBef>
                      </a:pPr>
                      <a:r>
                        <a:rPr lang="en-US" sz="1400" b="1" dirty="0">
                          <a:solidFill>
                            <a:srgbClr val="3333FF"/>
                          </a:solidFill>
                          <a:latin typeface="+mn-lt"/>
                          <a:cs typeface="Arial"/>
                        </a:rPr>
                        <a:t>Fatty fish</a:t>
                      </a:r>
                      <a:endParaRPr sz="1400" dirty="0">
                        <a:latin typeface="+mn-lt"/>
                        <a:cs typeface="Arial"/>
                      </a:endParaRPr>
                    </a:p>
                  </a:txBody>
                  <a:tcPr marL="0" marR="0" marT="30480" marB="0">
                    <a:lnL w="28575">
                      <a:solidFill>
                        <a:srgbClr val="000000"/>
                      </a:solidFill>
                      <a:prstDash val="solid"/>
                    </a:lnL>
                    <a:lnR w="12700">
                      <a:solidFill>
                        <a:srgbClr val="000000"/>
                      </a:solidFill>
                      <a:prstDash val="solid"/>
                    </a:lnR>
                    <a:lnT w="12700">
                      <a:solidFill>
                        <a:srgbClr val="000000"/>
                      </a:solidFill>
                      <a:prstDash val="solid"/>
                    </a:lnT>
                    <a:lnB w="28575">
                      <a:solidFill>
                        <a:srgbClr val="000000"/>
                      </a:solidFill>
                      <a:prstDash val="solid"/>
                    </a:lnB>
                  </a:tcPr>
                </a:tc>
                <a:tc>
                  <a:txBody>
                    <a:bodyPr/>
                    <a:lstStyle/>
                    <a:p>
                      <a:pPr marR="6985" algn="ctr">
                        <a:lnSpc>
                          <a:spcPct val="100000"/>
                        </a:lnSpc>
                        <a:spcBef>
                          <a:spcPts val="320"/>
                        </a:spcBef>
                      </a:pPr>
                      <a:r>
                        <a:rPr sz="1400" b="1" spc="-20" dirty="0">
                          <a:latin typeface="+mn-lt"/>
                          <a:cs typeface="Arial"/>
                        </a:rPr>
                        <a:t>60-</a:t>
                      </a:r>
                      <a:r>
                        <a:rPr sz="1400" b="1" spc="-35" dirty="0">
                          <a:latin typeface="+mn-lt"/>
                          <a:cs typeface="Arial"/>
                        </a:rPr>
                        <a:t>80</a:t>
                      </a:r>
                      <a:endParaRPr sz="1400">
                        <a:latin typeface="+mn-lt"/>
                        <a:cs typeface="Arial"/>
                      </a:endParaRPr>
                    </a:p>
                  </a:txBody>
                  <a:tcPr marL="0" marR="0" marT="30480" marB="0">
                    <a:lnL w="12700">
                      <a:solidFill>
                        <a:srgbClr val="000000"/>
                      </a:solidFill>
                      <a:prstDash val="solid"/>
                    </a:lnL>
                    <a:lnR w="12700">
                      <a:solidFill>
                        <a:srgbClr val="000000"/>
                      </a:solidFill>
                      <a:prstDash val="solid"/>
                    </a:lnR>
                    <a:lnT w="12700">
                      <a:solidFill>
                        <a:srgbClr val="000000"/>
                      </a:solidFill>
                      <a:prstDash val="solid"/>
                    </a:lnT>
                    <a:lnB w="28575">
                      <a:solidFill>
                        <a:srgbClr val="000000"/>
                      </a:solidFill>
                      <a:prstDash val="solid"/>
                    </a:lnB>
                  </a:tcPr>
                </a:tc>
                <a:tc>
                  <a:txBody>
                    <a:bodyPr/>
                    <a:lstStyle/>
                    <a:p>
                      <a:pPr algn="ctr">
                        <a:lnSpc>
                          <a:spcPct val="100000"/>
                        </a:lnSpc>
                        <a:spcBef>
                          <a:spcPts val="320"/>
                        </a:spcBef>
                      </a:pPr>
                      <a:r>
                        <a:rPr sz="1400" b="1" spc="-20" dirty="0">
                          <a:latin typeface="+mn-lt"/>
                          <a:cs typeface="Arial"/>
                        </a:rPr>
                        <a:t>16-</a:t>
                      </a:r>
                      <a:r>
                        <a:rPr sz="1400" b="1" spc="-35" dirty="0">
                          <a:latin typeface="+mn-lt"/>
                          <a:cs typeface="Arial"/>
                        </a:rPr>
                        <a:t>19</a:t>
                      </a:r>
                      <a:endParaRPr sz="1400">
                        <a:latin typeface="+mn-lt"/>
                        <a:cs typeface="Arial"/>
                      </a:endParaRPr>
                    </a:p>
                  </a:txBody>
                  <a:tcPr marL="0" marR="0" marT="30480" marB="0">
                    <a:lnL w="12700">
                      <a:solidFill>
                        <a:srgbClr val="000000"/>
                      </a:solidFill>
                      <a:prstDash val="solid"/>
                    </a:lnL>
                    <a:lnR w="12700">
                      <a:solidFill>
                        <a:srgbClr val="000000"/>
                      </a:solidFill>
                      <a:prstDash val="solid"/>
                    </a:lnR>
                    <a:lnT w="12700">
                      <a:solidFill>
                        <a:srgbClr val="000000"/>
                      </a:solidFill>
                      <a:prstDash val="solid"/>
                    </a:lnT>
                    <a:lnB w="28575">
                      <a:solidFill>
                        <a:srgbClr val="000000"/>
                      </a:solidFill>
                      <a:prstDash val="solid"/>
                    </a:lnB>
                  </a:tcPr>
                </a:tc>
                <a:tc>
                  <a:txBody>
                    <a:bodyPr/>
                    <a:lstStyle/>
                    <a:p>
                      <a:pPr algn="ctr">
                        <a:lnSpc>
                          <a:spcPct val="100000"/>
                        </a:lnSpc>
                        <a:spcBef>
                          <a:spcPts val="320"/>
                        </a:spcBef>
                      </a:pPr>
                      <a:r>
                        <a:rPr sz="1400" b="1" spc="-25" dirty="0">
                          <a:solidFill>
                            <a:srgbClr val="CC0D01"/>
                          </a:solidFill>
                          <a:latin typeface="+mn-lt"/>
                          <a:cs typeface="Arial"/>
                        </a:rPr>
                        <a:t>2-22</a:t>
                      </a:r>
                      <a:endParaRPr sz="1400">
                        <a:latin typeface="+mn-lt"/>
                        <a:cs typeface="Arial"/>
                      </a:endParaRPr>
                    </a:p>
                  </a:txBody>
                  <a:tcPr marL="0" marR="0" marT="30480" marB="0">
                    <a:lnL w="12700">
                      <a:solidFill>
                        <a:srgbClr val="000000"/>
                      </a:solidFill>
                      <a:prstDash val="solid"/>
                    </a:lnL>
                    <a:lnR w="12700">
                      <a:solidFill>
                        <a:srgbClr val="000000"/>
                      </a:solidFill>
                      <a:prstDash val="solid"/>
                    </a:lnR>
                    <a:lnT w="12700">
                      <a:solidFill>
                        <a:srgbClr val="000000"/>
                      </a:solidFill>
                      <a:prstDash val="solid"/>
                    </a:lnT>
                    <a:lnB w="28575">
                      <a:solidFill>
                        <a:srgbClr val="000000"/>
                      </a:solidFill>
                      <a:prstDash val="solid"/>
                    </a:lnB>
                    <a:solidFill>
                      <a:srgbClr val="FFFFFF">
                        <a:alpha val="25097"/>
                      </a:srgbClr>
                    </a:solidFill>
                  </a:tcPr>
                </a:tc>
                <a:tc>
                  <a:txBody>
                    <a:bodyPr/>
                    <a:lstStyle/>
                    <a:p>
                      <a:pPr algn="ctr">
                        <a:lnSpc>
                          <a:spcPct val="100000"/>
                        </a:lnSpc>
                        <a:spcBef>
                          <a:spcPts val="320"/>
                        </a:spcBef>
                      </a:pPr>
                      <a:r>
                        <a:rPr sz="1400" b="1" spc="-20" dirty="0">
                          <a:latin typeface="+mn-lt"/>
                          <a:cs typeface="Arial"/>
                        </a:rPr>
                        <a:t>&lt;0,5</a:t>
                      </a:r>
                      <a:endParaRPr sz="1400">
                        <a:latin typeface="+mn-lt"/>
                        <a:cs typeface="Arial"/>
                      </a:endParaRPr>
                    </a:p>
                  </a:txBody>
                  <a:tcPr marL="0" marR="0" marT="30480" marB="0">
                    <a:lnL w="12700">
                      <a:solidFill>
                        <a:srgbClr val="000000"/>
                      </a:solidFill>
                      <a:prstDash val="solid"/>
                    </a:lnL>
                    <a:lnR w="12700">
                      <a:solidFill>
                        <a:srgbClr val="000000"/>
                      </a:solidFill>
                      <a:prstDash val="solid"/>
                    </a:lnR>
                    <a:lnT w="12700">
                      <a:solidFill>
                        <a:srgbClr val="000000"/>
                      </a:solidFill>
                      <a:prstDash val="solid"/>
                    </a:lnT>
                    <a:lnB w="28575">
                      <a:solidFill>
                        <a:srgbClr val="000000"/>
                      </a:solidFill>
                      <a:prstDash val="solid"/>
                    </a:lnB>
                  </a:tcPr>
                </a:tc>
                <a:tc>
                  <a:txBody>
                    <a:bodyPr/>
                    <a:lstStyle/>
                    <a:p>
                      <a:pPr marL="12065" algn="ctr">
                        <a:lnSpc>
                          <a:spcPct val="100000"/>
                        </a:lnSpc>
                        <a:spcBef>
                          <a:spcPts val="320"/>
                        </a:spcBef>
                      </a:pPr>
                      <a:r>
                        <a:rPr sz="1400" b="1" spc="-10" dirty="0">
                          <a:latin typeface="+mn-lt"/>
                          <a:cs typeface="Arial"/>
                        </a:rPr>
                        <a:t>0,5-</a:t>
                      </a:r>
                      <a:r>
                        <a:rPr sz="1400" b="1" spc="-50" dirty="0">
                          <a:latin typeface="+mn-lt"/>
                          <a:cs typeface="Arial"/>
                        </a:rPr>
                        <a:t>2</a:t>
                      </a:r>
                      <a:endParaRPr sz="1400" dirty="0">
                        <a:latin typeface="+mn-lt"/>
                        <a:cs typeface="Arial"/>
                      </a:endParaRPr>
                    </a:p>
                  </a:txBody>
                  <a:tcPr marL="0" marR="0" marT="30480" marB="0">
                    <a:lnL w="12700">
                      <a:solidFill>
                        <a:srgbClr val="000000"/>
                      </a:solidFill>
                      <a:prstDash val="solid"/>
                    </a:lnL>
                    <a:lnR w="28575">
                      <a:solidFill>
                        <a:srgbClr val="000000"/>
                      </a:solidFill>
                      <a:prstDash val="solid"/>
                    </a:lnR>
                    <a:lnT w="12700">
                      <a:solidFill>
                        <a:srgbClr val="000000"/>
                      </a:solidFill>
                      <a:prstDash val="solid"/>
                    </a:lnT>
                    <a:lnB w="28575">
                      <a:solidFill>
                        <a:srgbClr val="000000"/>
                      </a:solidFill>
                      <a:prstDash val="solid"/>
                    </a:lnB>
                  </a:tcPr>
                </a:tc>
                <a:tc vMerge="1">
                  <a:txBody>
                    <a:bodyPr/>
                    <a:lstStyle/>
                    <a:p>
                      <a:endParaRPr/>
                    </a:p>
                  </a:txBody>
                  <a:tcPr marL="0" marR="0" marT="0" marB="0">
                    <a:lnL w="28575">
                      <a:solidFill>
                        <a:srgbClr val="000000"/>
                      </a:solidFill>
                      <a:prstDash val="solid"/>
                    </a:lnL>
                  </a:tcPr>
                </a:tc>
                <a:extLst>
                  <a:ext uri="{0D108BD9-81ED-4DB2-BD59-A6C34878D82A}">
                    <a16:rowId xmlns:a16="http://schemas.microsoft.com/office/drawing/2014/main" val="10002"/>
                  </a:ext>
                </a:extLst>
              </a:tr>
            </a:tbl>
          </a:graphicData>
        </a:graphic>
      </p:graphicFrame>
      <p:sp>
        <p:nvSpPr>
          <p:cNvPr id="10" name="object 2"/>
          <p:cNvSpPr txBox="1"/>
          <p:nvPr/>
        </p:nvSpPr>
        <p:spPr>
          <a:xfrm>
            <a:off x="997879" y="4360894"/>
            <a:ext cx="1463516" cy="1620155"/>
          </a:xfrm>
          <a:prstGeom prst="rect">
            <a:avLst/>
          </a:prstGeom>
        </p:spPr>
        <p:txBody>
          <a:bodyPr vert="horz" wrap="square" lIns="0" tIns="118586" rIns="0" bIns="0" rtlCol="0">
            <a:spAutoFit/>
          </a:bodyPr>
          <a:lstStyle/>
          <a:p>
            <a:pPr marL="116205" indent="-106680">
              <a:spcBef>
                <a:spcPts val="934"/>
              </a:spcBef>
              <a:buChar char="-"/>
              <a:tabLst>
                <a:tab pos="116205" algn="l"/>
              </a:tabLst>
            </a:pPr>
            <a:r>
              <a:rPr lang="en-US" sz="1400" spc="-15" dirty="0">
                <a:solidFill>
                  <a:schemeClr val="tx1"/>
                </a:solidFill>
              </a:rPr>
              <a:t>Species</a:t>
            </a:r>
            <a:endParaRPr sz="1400" dirty="0">
              <a:solidFill>
                <a:schemeClr val="tx1"/>
              </a:solidFill>
            </a:endParaRPr>
          </a:p>
          <a:p>
            <a:pPr marL="116205" indent="-106680">
              <a:spcBef>
                <a:spcPts val="859"/>
              </a:spcBef>
              <a:buChar char="-"/>
              <a:tabLst>
                <a:tab pos="116205" algn="l"/>
              </a:tabLst>
            </a:pPr>
            <a:r>
              <a:rPr lang="en-US" sz="1400" dirty="0">
                <a:solidFill>
                  <a:schemeClr val="tx1"/>
                </a:solidFill>
              </a:rPr>
              <a:t>Size</a:t>
            </a:r>
            <a:endParaRPr sz="1400" dirty="0">
              <a:solidFill>
                <a:schemeClr val="tx1"/>
              </a:solidFill>
            </a:endParaRPr>
          </a:p>
          <a:p>
            <a:pPr marL="116205" indent="-106680">
              <a:spcBef>
                <a:spcPts val="803"/>
              </a:spcBef>
              <a:buChar char="-"/>
              <a:tabLst>
                <a:tab pos="116205" algn="l"/>
              </a:tabLst>
            </a:pPr>
            <a:r>
              <a:rPr lang="en-US" sz="1400" dirty="0">
                <a:solidFill>
                  <a:schemeClr val="tx1"/>
                </a:solidFill>
              </a:rPr>
              <a:t>Habitat</a:t>
            </a:r>
            <a:endParaRPr sz="1400" dirty="0">
              <a:solidFill>
                <a:schemeClr val="tx1"/>
              </a:solidFill>
            </a:endParaRPr>
          </a:p>
          <a:p>
            <a:pPr marL="116205" indent="-106680">
              <a:spcBef>
                <a:spcPts val="799"/>
              </a:spcBef>
              <a:buChar char="-"/>
              <a:tabLst>
                <a:tab pos="116205" algn="l"/>
              </a:tabLst>
            </a:pPr>
            <a:r>
              <a:rPr lang="en-US" sz="1400" dirty="0">
                <a:solidFill>
                  <a:schemeClr val="tx1"/>
                </a:solidFill>
              </a:rPr>
              <a:t>Food source</a:t>
            </a:r>
          </a:p>
          <a:p>
            <a:pPr marL="116205" indent="-106680">
              <a:spcBef>
                <a:spcPts val="799"/>
              </a:spcBef>
              <a:buChar char="-"/>
              <a:tabLst>
                <a:tab pos="116205" algn="l"/>
              </a:tabLst>
            </a:pPr>
            <a:r>
              <a:rPr lang="en-US" sz="1400" dirty="0">
                <a:solidFill>
                  <a:schemeClr val="tx1"/>
                </a:solidFill>
              </a:rPr>
              <a:t>Genetic traits</a:t>
            </a:r>
            <a:endParaRPr sz="1400" dirty="0">
              <a:solidFill>
                <a:schemeClr val="tx1"/>
              </a:solidFill>
            </a:endParaRPr>
          </a:p>
        </p:txBody>
      </p:sp>
      <p:sp>
        <p:nvSpPr>
          <p:cNvPr id="11" name="object 6"/>
          <p:cNvSpPr txBox="1"/>
          <p:nvPr/>
        </p:nvSpPr>
        <p:spPr>
          <a:xfrm>
            <a:off x="598759" y="3862839"/>
            <a:ext cx="7324091" cy="286617"/>
          </a:xfrm>
          <a:prstGeom prst="rect">
            <a:avLst/>
          </a:prstGeom>
        </p:spPr>
        <p:txBody>
          <a:bodyPr vert="horz" wrap="square" lIns="0" tIns="9525" rIns="0" bIns="0" rtlCol="0">
            <a:spAutoFit/>
          </a:bodyPr>
          <a:lstStyle/>
          <a:p>
            <a:pPr marL="9525">
              <a:spcBef>
                <a:spcPts val="75"/>
              </a:spcBef>
            </a:pPr>
            <a:r>
              <a:rPr lang="en-US" b="1" dirty="0">
                <a:solidFill>
                  <a:schemeClr val="tx1"/>
                </a:solidFill>
              </a:rPr>
              <a:t>Factors affecting chemical composition</a:t>
            </a:r>
            <a:r>
              <a:rPr b="1" spc="-15" dirty="0">
                <a:solidFill>
                  <a:schemeClr val="tx1"/>
                </a:solidFill>
              </a:rPr>
              <a:t>:</a:t>
            </a:r>
            <a:endParaRPr dirty="0">
              <a:solidFill>
                <a:schemeClr val="tx1"/>
              </a:solidFill>
            </a:endParaRPr>
          </a:p>
        </p:txBody>
      </p:sp>
      <p:sp>
        <p:nvSpPr>
          <p:cNvPr id="12" name="object 7"/>
          <p:cNvSpPr txBox="1"/>
          <p:nvPr/>
        </p:nvSpPr>
        <p:spPr>
          <a:xfrm>
            <a:off x="3485945" y="4360894"/>
            <a:ext cx="1549717" cy="1632979"/>
          </a:xfrm>
          <a:prstGeom prst="rect">
            <a:avLst/>
          </a:prstGeom>
        </p:spPr>
        <p:txBody>
          <a:bodyPr vert="horz" wrap="square" lIns="0" tIns="118586" rIns="0" bIns="0" rtlCol="0">
            <a:spAutoFit/>
          </a:bodyPr>
          <a:lstStyle/>
          <a:p>
            <a:pPr marL="116681" indent="-107156">
              <a:spcBef>
                <a:spcPts val="934"/>
              </a:spcBef>
              <a:buChar char="-"/>
              <a:tabLst>
                <a:tab pos="116681" algn="l"/>
              </a:tabLst>
            </a:pPr>
            <a:r>
              <a:rPr lang="en-US" sz="1400" dirty="0">
                <a:solidFill>
                  <a:schemeClr val="tx1"/>
                </a:solidFill>
              </a:rPr>
              <a:t>Gender</a:t>
            </a:r>
            <a:endParaRPr sz="1400" dirty="0">
              <a:solidFill>
                <a:schemeClr val="tx1"/>
              </a:solidFill>
            </a:endParaRPr>
          </a:p>
          <a:p>
            <a:pPr marL="116681" indent="-107156">
              <a:spcBef>
                <a:spcPts val="859"/>
              </a:spcBef>
              <a:buChar char="-"/>
              <a:tabLst>
                <a:tab pos="116681" algn="l"/>
              </a:tabLst>
            </a:pPr>
            <a:r>
              <a:rPr lang="en-US" sz="1400" dirty="0">
                <a:solidFill>
                  <a:schemeClr val="tx1"/>
                </a:solidFill>
              </a:rPr>
              <a:t>Level of expertise</a:t>
            </a:r>
          </a:p>
          <a:p>
            <a:pPr marL="116681" indent="-107156">
              <a:spcBef>
                <a:spcPts val="859"/>
              </a:spcBef>
              <a:buChar char="-"/>
              <a:tabLst>
                <a:tab pos="116681" algn="l"/>
              </a:tabLst>
            </a:pPr>
            <a:r>
              <a:rPr lang="en-US" sz="1400" dirty="0">
                <a:solidFill>
                  <a:schemeClr val="tx1"/>
                </a:solidFill>
              </a:rPr>
              <a:t>Season</a:t>
            </a:r>
            <a:endParaRPr sz="1400" dirty="0">
              <a:solidFill>
                <a:schemeClr val="tx1"/>
              </a:solidFill>
            </a:endParaRPr>
          </a:p>
          <a:p>
            <a:pPr marL="109538" indent="-100013">
              <a:spcBef>
                <a:spcPts val="799"/>
              </a:spcBef>
              <a:buChar char="-"/>
              <a:tabLst>
                <a:tab pos="109538" algn="l"/>
              </a:tabLst>
            </a:pPr>
            <a:r>
              <a:rPr lang="en-US" sz="1400" spc="-15" dirty="0">
                <a:solidFill>
                  <a:schemeClr val="tx1"/>
                </a:solidFill>
              </a:rPr>
              <a:t>Age</a:t>
            </a:r>
            <a:endParaRPr sz="1400" dirty="0">
              <a:solidFill>
                <a:schemeClr val="tx1"/>
              </a:solidFill>
            </a:endParaRPr>
          </a:p>
          <a:p>
            <a:pPr marL="9525">
              <a:spcBef>
                <a:spcPts val="803"/>
              </a:spcBef>
            </a:pPr>
            <a:r>
              <a:rPr sz="1400" spc="-8" dirty="0">
                <a:solidFill>
                  <a:schemeClr val="tx1"/>
                </a:solidFill>
              </a:rPr>
              <a:t>-</a:t>
            </a:r>
            <a:r>
              <a:rPr sz="1400" spc="-19" dirty="0">
                <a:solidFill>
                  <a:schemeClr val="tx1"/>
                </a:solidFill>
              </a:rPr>
              <a:t>….</a:t>
            </a:r>
            <a:endParaRPr sz="1400" dirty="0">
              <a:solidFill>
                <a:schemeClr val="tx1"/>
              </a:solidFill>
            </a:endParaRPr>
          </a:p>
        </p:txBody>
      </p:sp>
      <p:sp>
        <p:nvSpPr>
          <p:cNvPr id="13" name="object 3">
            <a:extLst>
              <a:ext uri="{FF2B5EF4-FFF2-40B4-BE49-F238E27FC236}">
                <a16:creationId xmlns:a16="http://schemas.microsoft.com/office/drawing/2014/main" id="{CE5A3945-6581-6C87-6B8A-041792D1E96F}"/>
              </a:ext>
            </a:extLst>
          </p:cNvPr>
          <p:cNvSpPr txBox="1">
            <a:spLocks/>
          </p:cNvSpPr>
          <p:nvPr/>
        </p:nvSpPr>
        <p:spPr>
          <a:xfrm>
            <a:off x="0" y="507563"/>
            <a:ext cx="12192000" cy="521297"/>
          </a:xfrm>
          <a:prstGeom prst="rect">
            <a:avLst/>
          </a:prstGeom>
          <a:noFill/>
          <a:ln>
            <a:noFill/>
          </a:ln>
        </p:spPr>
        <p:txBody>
          <a:bodyPr spcFirstLastPara="1" vert="horz" wrap="square" lIns="0" tIns="15875" rIns="0" bIns="0" rtlCol="0" anchor="ctr" anchorCtr="0">
            <a:sp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Fira Sans Extra Condensed"/>
              <a:buNone/>
              <a:defRPr sz="1500" b="0" i="0" u="none" strike="noStrike" cap="none">
                <a:solidFill>
                  <a:srgbClr val="BB0000"/>
                </a:solidFill>
                <a:latin typeface="Arial"/>
                <a:ea typeface="Fira Sans Extra Condensed"/>
                <a:cs typeface="Arial"/>
                <a:sym typeface="Fira Sans Extra Condensed"/>
              </a:defRPr>
            </a:lvl1pPr>
            <a:lvl2pPr marR="0" lvl="1"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12700" lvl="0" algn="ctr">
              <a:spcBef>
                <a:spcPts val="125"/>
              </a:spcBef>
              <a:buClr>
                <a:srgbClr val="000000"/>
              </a:buClr>
            </a:pPr>
            <a:r>
              <a:rPr lang="en-US" sz="3200" b="1" smtClean="0">
                <a:solidFill>
                  <a:srgbClr val="87C6CC">
                    <a:lumMod val="50000"/>
                  </a:srgbClr>
                </a:solidFill>
              </a:rPr>
              <a:t>CHEMICAL COMPOSITION OF SEAFOOD </a:t>
            </a:r>
            <a:endParaRPr kumimoji="0" lang="en-US" sz="3200" b="1" i="0" u="none" strike="noStrike" kern="1200" cap="none" spc="0" normalizeH="0" baseline="0" noProof="0" dirty="0">
              <a:ln>
                <a:noFill/>
              </a:ln>
              <a:solidFill>
                <a:srgbClr val="87C6CC">
                  <a:lumMod val="50000"/>
                </a:srgbClr>
              </a:solidFill>
              <a:effectLst/>
              <a:uLnTx/>
              <a:uFillTx/>
              <a:latin typeface="Arial"/>
              <a:cs typeface="Arial"/>
              <a:sym typeface="Fira Sans Extra Condensed"/>
            </a:endParaRPr>
          </a:p>
        </p:txBody>
      </p:sp>
    </p:spTree>
    <p:extLst>
      <p:ext uri="{BB962C8B-B14F-4D97-AF65-F5344CB8AC3E}">
        <p14:creationId xmlns:p14="http://schemas.microsoft.com/office/powerpoint/2010/main" val="1220167894"/>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Box 42">
            <a:extLst>
              <a:ext uri="{FF2B5EF4-FFF2-40B4-BE49-F238E27FC236}">
                <a16:creationId xmlns:a16="http://schemas.microsoft.com/office/drawing/2014/main" id="{6E780039-4956-BE2D-2684-269796F517E6}"/>
              </a:ext>
            </a:extLst>
          </p:cNvPr>
          <p:cNvSpPr txBox="1"/>
          <p:nvPr/>
        </p:nvSpPr>
        <p:spPr>
          <a:xfrm>
            <a:off x="0" y="534256"/>
            <a:ext cx="12191999" cy="584775"/>
          </a:xfrm>
          <a:prstGeom prst="rect">
            <a:avLst/>
          </a:prstGeom>
          <a:noFill/>
        </p:spPr>
        <p:txBody>
          <a:bodyPr wrap="square">
            <a:spAutoFit/>
          </a:bodyPr>
          <a:lstStyle/>
          <a:p>
            <a:pPr lvl="0" algn="ctr"/>
            <a:r>
              <a:rPr lang="en-US" sz="3200" b="1" smtClean="0">
                <a:solidFill>
                  <a:srgbClr val="87C6CC">
                    <a:lumMod val="50000"/>
                  </a:srgbClr>
                </a:solidFill>
              </a:rPr>
              <a:t>CHANGES IN SEAFOOD AFTER DEATH</a:t>
            </a:r>
            <a:endParaRPr kumimoji="0" lang="en-US" sz="3200" b="0" i="0" u="none" strike="noStrike" kern="1200" cap="none" spc="0" normalizeH="0" baseline="0" noProof="0" dirty="0">
              <a:ln>
                <a:noFill/>
              </a:ln>
              <a:solidFill>
                <a:srgbClr val="87C6CC">
                  <a:lumMod val="50000"/>
                </a:srgbClr>
              </a:solidFill>
              <a:effectLst/>
              <a:uLnTx/>
              <a:uFillTx/>
              <a:latin typeface="Arial"/>
              <a:ea typeface="+mn-ea"/>
              <a:cs typeface="+mn-cs"/>
            </a:endParaRPr>
          </a:p>
        </p:txBody>
      </p:sp>
      <p:pic>
        <p:nvPicPr>
          <p:cNvPr id="41" name="Picture 40"/>
          <p:cNvPicPr>
            <a:picLocks noChangeAspect="1"/>
          </p:cNvPicPr>
          <p:nvPr/>
        </p:nvPicPr>
        <p:blipFill>
          <a:blip r:embed="rId2"/>
          <a:stretch>
            <a:fillRect/>
          </a:stretch>
        </p:blipFill>
        <p:spPr>
          <a:xfrm>
            <a:off x="1750700" y="1402729"/>
            <a:ext cx="8690598" cy="4750276"/>
          </a:xfrm>
          <a:prstGeom prst="rect">
            <a:avLst/>
          </a:prstGeom>
        </p:spPr>
      </p:pic>
    </p:spTree>
    <p:extLst>
      <p:ext uri="{BB962C8B-B14F-4D97-AF65-F5344CB8AC3E}">
        <p14:creationId xmlns:p14="http://schemas.microsoft.com/office/powerpoint/2010/main" val="4982955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6E780039-4956-BE2D-2684-269796F517E6}"/>
              </a:ext>
            </a:extLst>
          </p:cNvPr>
          <p:cNvSpPr txBox="1"/>
          <p:nvPr/>
        </p:nvSpPr>
        <p:spPr>
          <a:xfrm>
            <a:off x="0" y="534256"/>
            <a:ext cx="12191999" cy="584775"/>
          </a:xfrm>
          <a:prstGeom prst="rect">
            <a:avLst/>
          </a:prstGeom>
          <a:noFill/>
        </p:spPr>
        <p:txBody>
          <a:bodyPr wrap="square">
            <a:spAutoFit/>
          </a:bodyPr>
          <a:lstStyle/>
          <a:p>
            <a:pPr lvl="0" algn="ctr"/>
            <a:r>
              <a:rPr lang="en-US" sz="3200" b="1" smtClean="0">
                <a:solidFill>
                  <a:srgbClr val="87C6CC">
                    <a:lumMod val="50000"/>
                  </a:srgbClr>
                </a:solidFill>
              </a:rPr>
              <a:t>CHANGES IN SEAFOOD AFTER DEATH</a:t>
            </a:r>
            <a:endParaRPr kumimoji="0" lang="en-US" sz="3200" b="0" i="0" u="none" strike="noStrike" kern="1200" cap="none" spc="0" normalizeH="0" baseline="0" noProof="0" dirty="0">
              <a:ln>
                <a:noFill/>
              </a:ln>
              <a:solidFill>
                <a:srgbClr val="87C6CC">
                  <a:lumMod val="50000"/>
                </a:srgbClr>
              </a:solidFill>
              <a:effectLst/>
              <a:uLnTx/>
              <a:uFillTx/>
              <a:latin typeface="Arial"/>
              <a:ea typeface="+mn-ea"/>
              <a:cs typeface="+mn-cs"/>
            </a:endParaRPr>
          </a:p>
        </p:txBody>
      </p:sp>
      <p:pic>
        <p:nvPicPr>
          <p:cNvPr id="28" name="Picture 27"/>
          <p:cNvPicPr>
            <a:picLocks noChangeAspect="1"/>
          </p:cNvPicPr>
          <p:nvPr/>
        </p:nvPicPr>
        <p:blipFill>
          <a:blip r:embed="rId2"/>
          <a:stretch>
            <a:fillRect/>
          </a:stretch>
        </p:blipFill>
        <p:spPr>
          <a:xfrm>
            <a:off x="1432415" y="1368573"/>
            <a:ext cx="9327168" cy="4848093"/>
          </a:xfrm>
          <a:prstGeom prst="rect">
            <a:avLst/>
          </a:prstGeom>
        </p:spPr>
      </p:pic>
    </p:spTree>
    <p:extLst>
      <p:ext uri="{BB962C8B-B14F-4D97-AF65-F5344CB8AC3E}">
        <p14:creationId xmlns:p14="http://schemas.microsoft.com/office/powerpoint/2010/main" val="863016145"/>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0" y="335887"/>
            <a:ext cx="12192000" cy="752385"/>
          </a:xfrm>
          <a:prstGeom prst="rect">
            <a:avLst/>
          </a:prstGeom>
        </p:spPr>
        <p:txBody>
          <a:bodyPr spcFirstLastPara="1" vert="horz" wrap="square" lIns="0" tIns="244729" rIns="0" bIns="0" rtlCol="0" anchor="ctr" anchorCtr="0">
            <a:spAutoFit/>
          </a:bodyPr>
          <a:lstStyle/>
          <a:p>
            <a:pPr marL="12700" algn="ctr">
              <a:spcBef>
                <a:spcPts val="125"/>
              </a:spcBef>
            </a:pPr>
            <a:r>
              <a:rPr lang="en-US" sz="3200" smtClean="0">
                <a:solidFill>
                  <a:srgbClr val="337177"/>
                </a:solidFill>
              </a:rPr>
              <a:t>FROZEN SEAFOOD TECHNOLOGY</a:t>
            </a:r>
            <a:endParaRPr lang="en-US" sz="3200" dirty="0">
              <a:solidFill>
                <a:schemeClr val="accent1">
                  <a:lumMod val="50000"/>
                </a:schemeClr>
              </a:solidFill>
            </a:endParaRPr>
          </a:p>
        </p:txBody>
      </p:sp>
      <p:sp>
        <p:nvSpPr>
          <p:cNvPr id="3" name="object 3"/>
          <p:cNvSpPr txBox="1"/>
          <p:nvPr/>
        </p:nvSpPr>
        <p:spPr>
          <a:xfrm>
            <a:off x="586855" y="1417681"/>
            <a:ext cx="11000094" cy="4407873"/>
          </a:xfrm>
          <a:prstGeom prst="rect">
            <a:avLst/>
          </a:prstGeom>
        </p:spPr>
        <p:txBody>
          <a:bodyPr vert="horz" wrap="square" lIns="0" tIns="12700" rIns="0" bIns="0" rtlCol="0">
            <a:spAutoFit/>
          </a:bodyPr>
          <a:lstStyle/>
          <a:p>
            <a:pPr marL="19050" lvl="3">
              <a:spcBef>
                <a:spcPts val="600"/>
              </a:spcBef>
              <a:tabLst>
                <a:tab pos="446723" algn="l"/>
              </a:tabLst>
            </a:pPr>
            <a:r>
              <a:rPr lang="en-US" sz="2000" b="1" i="1" spc="-15" smtClean="0">
                <a:solidFill>
                  <a:srgbClr val="382BE4"/>
                </a:solidFill>
              </a:rPr>
              <a:t>Purpose of the Freezing Process:</a:t>
            </a:r>
            <a:endParaRPr lang="en-US" sz="2000" smtClean="0"/>
          </a:p>
          <a:p>
            <a:pPr marL="344488" lvl="4" indent="-106363">
              <a:spcBef>
                <a:spcPts val="600"/>
              </a:spcBef>
              <a:buChar char="-"/>
            </a:pPr>
            <a:r>
              <a:rPr lang="en-US" sz="2000" spc="-15" smtClean="0"/>
              <a:t>Lowering the temperature to slow down spoilage</a:t>
            </a:r>
            <a:endParaRPr lang="en-US" sz="2000" smtClean="0"/>
          </a:p>
          <a:p>
            <a:pPr marL="344488" marR="82391" lvl="4" indent="-106363">
              <a:lnSpc>
                <a:spcPct val="100800"/>
              </a:lnSpc>
              <a:spcBef>
                <a:spcPts val="600"/>
              </a:spcBef>
              <a:buChar char="-"/>
            </a:pPr>
            <a:r>
              <a:rPr lang="en-US" sz="2000" smtClean="0"/>
              <a:t>The product, when thawed after freezing storage, retains quality close to the original raw material.</a:t>
            </a:r>
          </a:p>
          <a:p>
            <a:pPr marL="344488" marR="82391" lvl="4" indent="-106363">
              <a:lnSpc>
                <a:spcPct val="100800"/>
              </a:lnSpc>
              <a:spcBef>
                <a:spcPts val="600"/>
              </a:spcBef>
              <a:buChar char="-"/>
            </a:pPr>
            <a:r>
              <a:rPr lang="en-US" sz="2000" smtClean="0"/>
              <a:t>Freezing and refrigeration are commonly applied for exported seafood.</a:t>
            </a:r>
            <a:endParaRPr lang="en-US" sz="2000" spc="-8" smtClean="0"/>
          </a:p>
          <a:p>
            <a:pPr marL="133350" lvl="1">
              <a:spcBef>
                <a:spcPts val="600"/>
              </a:spcBef>
            </a:pPr>
            <a:r>
              <a:rPr lang="en-US" sz="2000" b="1" i="1" smtClean="0">
                <a:solidFill>
                  <a:srgbClr val="382BE4"/>
                </a:solidFill>
              </a:rPr>
              <a:t>Freezing Process</a:t>
            </a:r>
          </a:p>
          <a:p>
            <a:pPr marL="133350" lvl="1">
              <a:spcBef>
                <a:spcPts val="600"/>
              </a:spcBef>
            </a:pPr>
            <a:r>
              <a:rPr lang="en-US" sz="2000" smtClean="0"/>
              <a:t>- The thermodynamics in the freezing process of food are based on the changes in the properties of water in the product due to the effect of low temperature.</a:t>
            </a:r>
          </a:p>
          <a:p>
            <a:pPr marL="133350" lvl="1">
              <a:spcBef>
                <a:spcPts val="600"/>
              </a:spcBef>
            </a:pPr>
            <a:r>
              <a:rPr lang="en-US" sz="2000" smtClean="0"/>
              <a:t>- Freezing is the process of converting most of the water in fish into ice</a:t>
            </a:r>
            <a:r>
              <a:rPr lang="en-US" sz="2000" spc="-19" smtClean="0"/>
              <a:t>.</a:t>
            </a:r>
            <a:endParaRPr lang="en-US" sz="2000" smtClean="0"/>
          </a:p>
          <a:p>
            <a:pPr marL="76200" lvl="1">
              <a:spcBef>
                <a:spcPts val="600"/>
              </a:spcBef>
            </a:pPr>
            <a:r>
              <a:rPr lang="en-US" sz="2000" smtClean="0"/>
              <a:t> -</a:t>
            </a:r>
            <a:r>
              <a:rPr lang="en-US" sz="2000" spc="-86" smtClean="0"/>
              <a:t> </a:t>
            </a:r>
            <a:r>
              <a:rPr lang="en-US" sz="2000" smtClean="0"/>
              <a:t>Seafood contains about 75% water by weight.</a:t>
            </a:r>
          </a:p>
          <a:p>
            <a:pPr marL="76200" lvl="1">
              <a:spcBef>
                <a:spcPts val="600"/>
              </a:spcBef>
            </a:pPr>
            <a:r>
              <a:rPr lang="en-US" sz="2000" smtClean="0"/>
              <a:t> - Water in seafood exists in dissolved solvent form and colloidal form</a:t>
            </a:r>
          </a:p>
          <a:p>
            <a:pPr marL="76200" lvl="1">
              <a:spcBef>
                <a:spcPts val="600"/>
              </a:spcBef>
            </a:pPr>
            <a:r>
              <a:rPr lang="en-US" sz="2000" smtClean="0"/>
              <a:t> - The freezing point drops below 0°C (-10°C to -20°C).</a:t>
            </a:r>
            <a:endParaRPr lang="en-US" sz="2000" dirty="0"/>
          </a:p>
        </p:txBody>
      </p:sp>
    </p:spTree>
    <p:extLst>
      <p:ext uri="{BB962C8B-B14F-4D97-AF65-F5344CB8AC3E}">
        <p14:creationId xmlns:p14="http://schemas.microsoft.com/office/powerpoint/2010/main" val="678864897"/>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661375" y="1312365"/>
            <a:ext cx="6217097" cy="2942665"/>
          </a:xfrm>
          <a:prstGeom prst="rect">
            <a:avLst/>
          </a:prstGeom>
        </p:spPr>
        <p:txBody>
          <a:bodyPr vert="horz" wrap="square" lIns="0" tIns="162560" rIns="0" bIns="0" rtlCol="0">
            <a:spAutoFit/>
          </a:bodyPr>
          <a:lstStyle/>
          <a:p>
            <a:pPr marL="9525">
              <a:spcBef>
                <a:spcPts val="791"/>
              </a:spcBef>
              <a:tabLst>
                <a:tab pos="116205" algn="l"/>
              </a:tabLst>
            </a:pPr>
            <a:r>
              <a:rPr lang="en-US" b="1" i="1" smtClean="0">
                <a:solidFill>
                  <a:srgbClr val="382BE4"/>
                </a:solidFill>
              </a:rPr>
              <a:t>Freezing process</a:t>
            </a:r>
            <a:endParaRPr lang="en-US" smtClean="0"/>
          </a:p>
          <a:p>
            <a:pPr marL="9525">
              <a:spcBef>
                <a:spcPts val="791"/>
              </a:spcBef>
              <a:tabLst>
                <a:tab pos="116205" algn="l"/>
              </a:tabLst>
            </a:pPr>
            <a:r>
              <a:rPr lang="en-US" smtClean="0"/>
              <a:t>Throughout the freezing process</a:t>
            </a:r>
            <a:r>
              <a:rPr lang="en-US" spc="-15" smtClean="0"/>
              <a:t>:</a:t>
            </a:r>
            <a:endParaRPr lang="en-US" smtClean="0"/>
          </a:p>
          <a:p>
            <a:pPr marL="295275" indent="-285750">
              <a:spcBef>
                <a:spcPts val="791"/>
              </a:spcBef>
              <a:buFont typeface="Arial" panose="020B0604020202020204" pitchFamily="34" charset="0"/>
              <a:buChar char="•"/>
              <a:tabLst>
                <a:tab pos="116205" algn="l"/>
              </a:tabLst>
            </a:pPr>
            <a:r>
              <a:rPr lang="en-US" smtClean="0"/>
              <a:t>Water gradually turns into ice.</a:t>
            </a:r>
          </a:p>
          <a:p>
            <a:pPr marL="295275" indent="-285750">
              <a:spcBef>
                <a:spcPts val="791"/>
              </a:spcBef>
              <a:buFont typeface="Arial" panose="020B0604020202020204" pitchFamily="34" charset="0"/>
              <a:buChar char="•"/>
              <a:tabLst>
                <a:tab pos="116205" algn="l"/>
              </a:tabLst>
            </a:pPr>
            <a:r>
              <a:rPr lang="en-US" smtClean="0"/>
              <a:t>The concentration of dissolved organic and inorganic salts increases.</a:t>
            </a:r>
          </a:p>
          <a:p>
            <a:pPr marL="295275" indent="-285750">
              <a:spcBef>
                <a:spcPts val="791"/>
              </a:spcBef>
              <a:buFont typeface="Arial" panose="020B0604020202020204" pitchFamily="34" charset="0"/>
              <a:buChar char="•"/>
              <a:tabLst>
                <a:tab pos="116205" algn="l"/>
              </a:tabLst>
            </a:pPr>
            <a:r>
              <a:rPr lang="en-US" smtClean="0"/>
              <a:t>The freezing point continues to decrease.</a:t>
            </a:r>
          </a:p>
          <a:p>
            <a:pPr marL="47625">
              <a:spcBef>
                <a:spcPts val="75"/>
              </a:spcBef>
            </a:pPr>
            <a:r>
              <a:rPr lang="en-US" spc="-8" smtClean="0"/>
              <a:t>At -1°C to -5°C, approximately 75-80% of the water freezes.</a:t>
            </a:r>
            <a:endParaRPr lang="en-US" smtClean="0"/>
          </a:p>
          <a:p>
            <a:pPr marL="104775" marR="213360" algn="just">
              <a:lnSpc>
                <a:spcPct val="100899"/>
              </a:lnSpc>
              <a:spcBef>
                <a:spcPts val="1238"/>
              </a:spcBef>
            </a:pPr>
            <a:r>
              <a:rPr lang="en-US" smtClean="0"/>
              <a:t>The freezing process goes through three main stages</a:t>
            </a:r>
            <a:endParaRPr lang="en-US" dirty="0"/>
          </a:p>
        </p:txBody>
      </p:sp>
      <p:grpSp>
        <p:nvGrpSpPr>
          <p:cNvPr id="13" name="object 13"/>
          <p:cNvGrpSpPr/>
          <p:nvPr/>
        </p:nvGrpSpPr>
        <p:grpSpPr>
          <a:xfrm>
            <a:off x="6878473" y="1475822"/>
            <a:ext cx="4691024" cy="3150769"/>
            <a:chOff x="3724333" y="3038406"/>
            <a:chExt cx="5048885" cy="3475354"/>
          </a:xfrm>
        </p:grpSpPr>
        <p:pic>
          <p:nvPicPr>
            <p:cNvPr id="14" name="object 14"/>
            <p:cNvPicPr/>
            <p:nvPr/>
          </p:nvPicPr>
          <p:blipFill>
            <a:blip r:embed="rId2" cstate="print"/>
            <a:stretch>
              <a:fillRect/>
            </a:stretch>
          </p:blipFill>
          <p:spPr>
            <a:xfrm>
              <a:off x="3733800" y="3047936"/>
              <a:ext cx="5029200" cy="3456051"/>
            </a:xfrm>
            <a:prstGeom prst="rect">
              <a:avLst/>
            </a:prstGeom>
          </p:spPr>
        </p:pic>
        <p:sp>
          <p:nvSpPr>
            <p:cNvPr id="15" name="object 15"/>
            <p:cNvSpPr/>
            <p:nvPr/>
          </p:nvSpPr>
          <p:spPr>
            <a:xfrm>
              <a:off x="3729101" y="3043174"/>
              <a:ext cx="5038725" cy="3465829"/>
            </a:xfrm>
            <a:custGeom>
              <a:avLst/>
              <a:gdLst/>
              <a:ahLst/>
              <a:cxnLst/>
              <a:rect l="l" t="t" r="r" b="b"/>
              <a:pathLst>
                <a:path w="5038725" h="3465829">
                  <a:moveTo>
                    <a:pt x="0" y="3465576"/>
                  </a:moveTo>
                  <a:lnTo>
                    <a:pt x="5038725" y="3465576"/>
                  </a:lnTo>
                  <a:lnTo>
                    <a:pt x="5038725" y="0"/>
                  </a:lnTo>
                  <a:lnTo>
                    <a:pt x="0" y="0"/>
                  </a:lnTo>
                  <a:lnTo>
                    <a:pt x="0" y="3465576"/>
                  </a:lnTo>
                  <a:close/>
                </a:path>
              </a:pathLst>
            </a:custGeom>
            <a:ln w="9534">
              <a:solidFill>
                <a:srgbClr val="FF99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400" b="0" i="0" u="none" strike="noStrike" kern="1200" cap="none" spc="0" normalizeH="0" baseline="0" noProof="0">
                <a:ln>
                  <a:noFill/>
                </a:ln>
                <a:solidFill>
                  <a:srgbClr val="000000"/>
                </a:solidFill>
                <a:effectLst/>
                <a:uLnTx/>
                <a:uFillTx/>
                <a:latin typeface="Arial"/>
                <a:ea typeface="+mn-ea"/>
                <a:cs typeface="+mn-cs"/>
              </a:endParaRPr>
            </a:p>
          </p:txBody>
        </p:sp>
      </p:grpSp>
      <p:sp>
        <p:nvSpPr>
          <p:cNvPr id="9" name="object 2"/>
          <p:cNvSpPr txBox="1">
            <a:spLocks noGrp="1"/>
          </p:cNvSpPr>
          <p:nvPr>
            <p:ph type="title"/>
          </p:nvPr>
        </p:nvSpPr>
        <p:spPr>
          <a:xfrm>
            <a:off x="0" y="335887"/>
            <a:ext cx="12192000" cy="752385"/>
          </a:xfrm>
          <a:prstGeom prst="rect">
            <a:avLst/>
          </a:prstGeom>
        </p:spPr>
        <p:txBody>
          <a:bodyPr spcFirstLastPara="1" vert="horz" wrap="square" lIns="0" tIns="244729" rIns="0" bIns="0" rtlCol="0" anchor="ctr" anchorCtr="0">
            <a:spAutoFit/>
          </a:bodyPr>
          <a:lstStyle/>
          <a:p>
            <a:pPr marL="12700" algn="ctr">
              <a:spcBef>
                <a:spcPts val="125"/>
              </a:spcBef>
            </a:pPr>
            <a:r>
              <a:rPr lang="en-US" sz="3200" smtClean="0">
                <a:solidFill>
                  <a:srgbClr val="337177"/>
                </a:solidFill>
              </a:rPr>
              <a:t>FROZEN SEAFOOD TECHNOLOGY</a:t>
            </a:r>
            <a:endParaRPr lang="en-US" sz="3200" dirty="0">
              <a:solidFill>
                <a:schemeClr val="accent1">
                  <a:lumMod val="50000"/>
                </a:schemeClr>
              </a:solidFill>
            </a:endParaRPr>
          </a:p>
        </p:txBody>
      </p:sp>
    </p:spTree>
    <p:extLst>
      <p:ext uri="{BB962C8B-B14F-4D97-AF65-F5344CB8AC3E}">
        <p14:creationId xmlns:p14="http://schemas.microsoft.com/office/powerpoint/2010/main" val="3457771769"/>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623247" y="1443184"/>
            <a:ext cx="10950054" cy="4691028"/>
          </a:xfrm>
          <a:prstGeom prst="rect">
            <a:avLst/>
          </a:prstGeom>
        </p:spPr>
        <p:txBody>
          <a:bodyPr vert="horz" wrap="square" lIns="0" tIns="12700" rIns="0" bIns="0" rtlCol="0">
            <a:spAutoFit/>
          </a:bodyPr>
          <a:lstStyle/>
          <a:p>
            <a:pPr marL="295275" indent="-285750">
              <a:spcBef>
                <a:spcPts val="1084"/>
              </a:spcBef>
              <a:buFont typeface="Wingdings" pitchFamily="2" charset="2"/>
              <a:buChar char="Ø"/>
            </a:pPr>
            <a:r>
              <a:rPr lang="en-US" sz="2400" smtClean="0"/>
              <a:t>Stage 1: The product temperature drops rapidly to 0°C, the solution is rapidly cooled, and crystallization nuclei begin to form.</a:t>
            </a:r>
            <a:endParaRPr lang="en-US" sz="2400" spc="-19" smtClean="0">
              <a:solidFill>
                <a:srgbClr val="A40020"/>
              </a:solidFill>
              <a:cs typeface="Times New Roman"/>
            </a:endParaRPr>
          </a:p>
          <a:p>
            <a:pPr marL="295275" indent="-285750">
              <a:spcBef>
                <a:spcPts val="1084"/>
              </a:spcBef>
              <a:buFont typeface="Wingdings" pitchFamily="2" charset="2"/>
              <a:buChar char="Ø"/>
            </a:pPr>
            <a:r>
              <a:rPr lang="en-US" sz="2400" smtClean="0"/>
              <a:t>Stage 2: (Heat cessation phase)</a:t>
            </a:r>
          </a:p>
          <a:p>
            <a:pPr marL="295275" indent="-285750">
              <a:spcBef>
                <a:spcPts val="1084"/>
              </a:spcBef>
              <a:buFontTx/>
              <a:buChar char="-"/>
            </a:pPr>
            <a:r>
              <a:rPr lang="en-US" sz="2400" smtClean="0"/>
              <a:t>A large amount of heat is released to convert most of the bound water into ice.</a:t>
            </a:r>
          </a:p>
          <a:p>
            <a:pPr marL="295275" indent="-285750">
              <a:spcBef>
                <a:spcPts val="1084"/>
              </a:spcBef>
              <a:buFontTx/>
              <a:buChar char="-"/>
            </a:pPr>
            <a:r>
              <a:rPr lang="en-US" sz="2400" smtClean="0"/>
              <a:t>There is very little change in temperature. Ice crystals form and gradually increase in size.</a:t>
            </a:r>
          </a:p>
          <a:p>
            <a:pPr marL="295275" indent="-285750">
              <a:spcBef>
                <a:spcPts val="1084"/>
              </a:spcBef>
              <a:buFontTx/>
              <a:buChar char="-"/>
            </a:pPr>
            <a:r>
              <a:rPr lang="en-US" sz="2400" smtClean="0"/>
              <a:t>Approximately ¾ of the water in seafood is converted into ice.</a:t>
            </a:r>
          </a:p>
          <a:p>
            <a:pPr marL="295275" indent="-285750">
              <a:spcBef>
                <a:spcPts val="75"/>
              </a:spcBef>
              <a:buFont typeface="Wingdings" pitchFamily="2" charset="2"/>
              <a:buChar char="Ø"/>
            </a:pPr>
            <a:r>
              <a:rPr lang="en-US" sz="2400" smtClean="0"/>
              <a:t>Stage 3:</a:t>
            </a:r>
          </a:p>
          <a:p>
            <a:pPr marL="9525">
              <a:spcBef>
                <a:spcPts val="75"/>
              </a:spcBef>
            </a:pPr>
            <a:r>
              <a:rPr lang="en-US" sz="2400" smtClean="0"/>
              <a:t>-    The product temperature continues to decrease.</a:t>
            </a:r>
          </a:p>
          <a:p>
            <a:pPr marL="295275" indent="-285750">
              <a:spcBef>
                <a:spcPts val="75"/>
              </a:spcBef>
              <a:buFontTx/>
              <a:buChar char="-"/>
            </a:pPr>
            <a:r>
              <a:rPr lang="en-US" sz="2400" smtClean="0"/>
              <a:t>A small amount of heat is released.</a:t>
            </a:r>
          </a:p>
          <a:p>
            <a:pPr marL="295275" indent="-285750">
              <a:spcBef>
                <a:spcPts val="75"/>
              </a:spcBef>
              <a:buFontTx/>
              <a:buChar char="-"/>
            </a:pPr>
            <a:r>
              <a:rPr lang="en-US" sz="2400" smtClean="0"/>
              <a:t>A small amount of ice crystals is formed</a:t>
            </a:r>
            <a:r>
              <a:rPr lang="en-US" sz="2400" spc="-8" smtClean="0"/>
              <a:t>.</a:t>
            </a:r>
            <a:endParaRPr lang="en-US" sz="2400" dirty="0"/>
          </a:p>
        </p:txBody>
      </p:sp>
      <p:sp>
        <p:nvSpPr>
          <p:cNvPr id="6" name="object 2"/>
          <p:cNvSpPr txBox="1">
            <a:spLocks noGrp="1"/>
          </p:cNvSpPr>
          <p:nvPr>
            <p:ph type="title"/>
          </p:nvPr>
        </p:nvSpPr>
        <p:spPr>
          <a:xfrm>
            <a:off x="0" y="335887"/>
            <a:ext cx="12192000" cy="752385"/>
          </a:xfrm>
          <a:prstGeom prst="rect">
            <a:avLst/>
          </a:prstGeom>
        </p:spPr>
        <p:txBody>
          <a:bodyPr spcFirstLastPara="1" vert="horz" wrap="square" lIns="0" tIns="244729" rIns="0" bIns="0" rtlCol="0" anchor="ctr" anchorCtr="0">
            <a:spAutoFit/>
          </a:bodyPr>
          <a:lstStyle/>
          <a:p>
            <a:pPr marL="12700" algn="ctr">
              <a:spcBef>
                <a:spcPts val="125"/>
              </a:spcBef>
            </a:pPr>
            <a:r>
              <a:rPr lang="en-US" sz="3200" smtClean="0">
                <a:solidFill>
                  <a:srgbClr val="337177"/>
                </a:solidFill>
              </a:rPr>
              <a:t>FROZEN SEAFOOD TECHNOLOGY</a:t>
            </a:r>
            <a:endParaRPr lang="en-US" sz="3200" dirty="0">
              <a:solidFill>
                <a:schemeClr val="accent1">
                  <a:lumMod val="50000"/>
                </a:schemeClr>
              </a:solidFill>
            </a:endParaRPr>
          </a:p>
        </p:txBody>
      </p:sp>
    </p:spTree>
    <p:extLst>
      <p:ext uri="{BB962C8B-B14F-4D97-AF65-F5344CB8AC3E}">
        <p14:creationId xmlns:p14="http://schemas.microsoft.com/office/powerpoint/2010/main" val="4144463001"/>
      </p:ext>
    </p:extLst>
  </p:cSld>
  <p:clrMapOvr>
    <a:masterClrMapping/>
  </p:clrMapOvr>
  <p:transition advClick="0"/>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TotalTime>
  <Words>2061</Words>
  <Application>Microsoft Office PowerPoint</Application>
  <PresentationFormat>Widescreen</PresentationFormat>
  <Paragraphs>306</Paragraphs>
  <Slides>27</Slides>
  <Notes>2</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27</vt:i4>
      </vt:variant>
    </vt:vector>
  </HeadingPairs>
  <TitlesOfParts>
    <vt:vector size="38" baseType="lpstr">
      <vt:lpstr>맑은 고딕</vt:lpstr>
      <vt:lpstr>Arial</vt:lpstr>
      <vt:lpstr>Calibri</vt:lpstr>
      <vt:lpstr>Calibri Light</vt:lpstr>
      <vt:lpstr>Fira Sans Extra Condensed</vt:lpstr>
      <vt:lpstr>Roboto</vt:lpstr>
      <vt:lpstr>Tahoma</vt:lpstr>
      <vt:lpstr>Times New Roman</vt:lpstr>
      <vt:lpstr>Wingdings</vt:lpstr>
      <vt:lpstr>Office Theme</vt:lpstr>
      <vt:lpstr>Energy Saving Infographics by Slidesgo</vt:lpstr>
      <vt:lpstr>TRAINING PROGRAMME  FOR INDUSTRIAL ENTERPRISEs</vt:lpstr>
      <vt:lpstr>CONTENT</vt:lpstr>
      <vt:lpstr>PowerPoint Presentation</vt:lpstr>
      <vt:lpstr>The chemical composition of muscle tissue in fatty and lean fish species (%)</vt:lpstr>
      <vt:lpstr>PowerPoint Presentation</vt:lpstr>
      <vt:lpstr>PowerPoint Presentation</vt:lpstr>
      <vt:lpstr>FROZEN SEAFOOD TECHNOLOGY</vt:lpstr>
      <vt:lpstr>FROZEN SEAFOOD TECHNOLOGY</vt:lpstr>
      <vt:lpstr>FROZEN SEAFOOD TECHNOLOGY</vt:lpstr>
      <vt:lpstr>FROZEN SEAFOOD TECHNOLOGY</vt:lpstr>
      <vt:lpstr>HPP TECHNOLOGY IN SEAFOOD PROCESSING AND PRESERVATION</vt:lpstr>
      <vt:lpstr>HPP TECHNOLOGY IN SEAFOOD PROCESSING AND PRESERVATION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Steamed</vt:lpstr>
      <vt:lpstr>Shrimp processing process</vt:lpstr>
      <vt:lpstr>PROCESSING OF WHITE-FLESH FISH</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CHƯƠNG TRÌNH TẬP HUẤN CHO  DOANH NGHIỆP CÔNG NGHIỆP</dc:title>
  <dc:creator>Admin</dc:creator>
  <cp:lastModifiedBy>Admin</cp:lastModifiedBy>
  <cp:revision>8</cp:revision>
  <dcterms:created xsi:type="dcterms:W3CDTF">2025-07-23T06:51:57Z</dcterms:created>
  <dcterms:modified xsi:type="dcterms:W3CDTF">2025-07-23T07:41:05Z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884730</vt:lpwstr>
  </property>
  <property fmtid="{D5CDD505-2E9C-101B-9397-08002B2CF9AE}" name="NXPowerLiteSettings" pid="3">
    <vt:lpwstr>F7000400038000</vt:lpwstr>
  </property>
  <property fmtid="{D5CDD505-2E9C-101B-9397-08002B2CF9AE}" name="NXPowerLiteVersion" pid="4">
    <vt:lpwstr>S11.0.1</vt:lpwstr>
  </property>
</Properties>
</file>